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59" r:id="rId4"/>
    <p:sldId id="2147479741" r:id="rId5"/>
    <p:sldId id="582" r:id="rId6"/>
    <p:sldId id="2147479748" r:id="rId7"/>
    <p:sldId id="2130" r:id="rId8"/>
    <p:sldId id="369" r:id="rId9"/>
    <p:sldId id="2147479742" r:id="rId10"/>
    <p:sldId id="2147479743" r:id="rId11"/>
    <p:sldId id="272" r:id="rId12"/>
    <p:sldId id="291" r:id="rId13"/>
    <p:sldId id="295" r:id="rId14"/>
    <p:sldId id="293" r:id="rId15"/>
    <p:sldId id="294" r:id="rId16"/>
    <p:sldId id="292" r:id="rId17"/>
    <p:sldId id="332" r:id="rId18"/>
    <p:sldId id="583" r:id="rId19"/>
    <p:sldId id="335" r:id="rId20"/>
    <p:sldId id="568" r:id="rId21"/>
    <p:sldId id="337" r:id="rId22"/>
    <p:sldId id="569" r:id="rId23"/>
    <p:sldId id="266" r:id="rId24"/>
    <p:sldId id="2147480331" r:id="rId25"/>
    <p:sldId id="336" r:id="rId26"/>
    <p:sldId id="577" r:id="rId27"/>
    <p:sldId id="575" r:id="rId28"/>
    <p:sldId id="589" r:id="rId29"/>
    <p:sldId id="567" r:id="rId30"/>
    <p:sldId id="573" r:id="rId31"/>
    <p:sldId id="590" r:id="rId32"/>
    <p:sldId id="580" r:id="rId33"/>
    <p:sldId id="586" r:id="rId34"/>
    <p:sldId id="588" r:id="rId35"/>
    <p:sldId id="278" r:id="rId36"/>
    <p:sldId id="571" r:id="rId37"/>
    <p:sldId id="2147479750" r:id="rId38"/>
    <p:sldId id="592" r:id="rId39"/>
    <p:sldId id="593" r:id="rId40"/>
    <p:sldId id="595" r:id="rId41"/>
    <p:sldId id="596" r:id="rId42"/>
    <p:sldId id="594" r:id="rId43"/>
    <p:sldId id="581" r:id="rId44"/>
    <p:sldId id="2147479749" r:id="rId45"/>
    <p:sldId id="32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3517A"/>
    <a:srgbClr val="0D4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3" autoAdjust="0"/>
    <p:restoredTop sz="89945" autoAdjust="0"/>
  </p:normalViewPr>
  <p:slideViewPr>
    <p:cSldViewPr snapToGrid="0">
      <p:cViewPr varScale="1">
        <p:scale>
          <a:sx n="66" d="100"/>
          <a:sy n="66" d="100"/>
        </p:scale>
        <p:origin x="6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>
                <a:solidFill>
                  <a:sysClr val="windowText" lastClr="000000"/>
                </a:solidFill>
              </a:rPr>
              <a:t>Phân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</a:t>
            </a:r>
            <a:r>
              <a:rPr lang="en-US" sz="2400" b="1" baseline="0" dirty="0" err="1">
                <a:solidFill>
                  <a:sysClr val="windowText" lastClr="000000"/>
                </a:solidFill>
              </a:rPr>
              <a:t>bố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5 </a:t>
            </a:r>
            <a:r>
              <a:rPr lang="en-US" sz="2400" b="1" baseline="0" dirty="0" err="1">
                <a:solidFill>
                  <a:sysClr val="windowText" lastClr="000000"/>
                </a:solidFill>
              </a:rPr>
              <a:t>loại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vi </a:t>
            </a:r>
            <a:r>
              <a:rPr lang="en-US" sz="2400" b="1" baseline="0" dirty="0" err="1">
                <a:solidFill>
                  <a:sysClr val="windowText" lastClr="000000"/>
                </a:solidFill>
              </a:rPr>
              <a:t>khuẩn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</a:t>
            </a:r>
            <a:r>
              <a:rPr lang="en-US" sz="2400" b="1" baseline="0" dirty="0" err="1">
                <a:solidFill>
                  <a:sysClr val="windowText" lastClr="000000"/>
                </a:solidFill>
              </a:rPr>
              <a:t>thường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</a:t>
            </a:r>
            <a:r>
              <a:rPr lang="en-US" sz="2400" b="1" baseline="0" dirty="0" err="1">
                <a:solidFill>
                  <a:sysClr val="windowText" lastClr="000000"/>
                </a:solidFill>
              </a:rPr>
              <a:t>gặp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</a:t>
            </a:r>
            <a:r>
              <a:rPr lang="en-US" sz="2400" b="1" baseline="0" dirty="0" err="1">
                <a:solidFill>
                  <a:sysClr val="windowText" lastClr="000000"/>
                </a:solidFill>
              </a:rPr>
              <a:t>tại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BV </a:t>
            </a:r>
            <a:r>
              <a:rPr lang="en-US" sz="2400" b="1" baseline="0" dirty="0" err="1">
                <a:solidFill>
                  <a:sysClr val="windowText" lastClr="000000"/>
                </a:solidFill>
              </a:rPr>
              <a:t>Chợ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</a:t>
            </a:r>
            <a:r>
              <a:rPr lang="en-US" sz="2400" b="1" baseline="0" dirty="0" err="1">
                <a:solidFill>
                  <a:sysClr val="windowText" lastClr="000000"/>
                </a:solidFill>
              </a:rPr>
              <a:t>Rẫy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</a:t>
            </a:r>
            <a:r>
              <a:rPr lang="en-US" sz="2400" b="1" baseline="0" dirty="0" err="1">
                <a:solidFill>
                  <a:sysClr val="windowText" lastClr="000000"/>
                </a:solidFill>
              </a:rPr>
              <a:t>năm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2019-2023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0999296126430802"/>
          <c:y val="1.3708019191226868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 SÁNH TỪ 2019-2023'!$A$94</c:f>
              <c:strCache>
                <c:ptCount val="1"/>
                <c:pt idx="0">
                  <c:v>E. coli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2.6267782461394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66-47A8-9F2B-7B75AA79B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 SÁNH TỪ 2019-2023'!$B$93:$F$93</c:f>
              <c:strCache>
                <c:ptCount val="5"/>
                <c:pt idx="0">
                  <c:v>Năm 2019</c:v>
                </c:pt>
                <c:pt idx="1">
                  <c:v>Năm 2020</c:v>
                </c:pt>
                <c:pt idx="2">
                  <c:v>Năm 2021</c:v>
                </c:pt>
                <c:pt idx="3">
                  <c:v>Năm 2022</c:v>
                </c:pt>
                <c:pt idx="4">
                  <c:v>Năm 2023</c:v>
                </c:pt>
              </c:strCache>
            </c:strRef>
          </c:cat>
          <c:val>
            <c:numRef>
              <c:f>'SO SÁNH TỪ 2019-2023'!$B$94:$F$94</c:f>
              <c:numCache>
                <c:formatCode>0.0</c:formatCode>
                <c:ptCount val="5"/>
                <c:pt idx="0">
                  <c:v>18.363530099357099</c:v>
                </c:pt>
                <c:pt idx="1">
                  <c:v>16.7</c:v>
                </c:pt>
                <c:pt idx="2">
                  <c:v>14.167481754570762</c:v>
                </c:pt>
                <c:pt idx="3" formatCode="General">
                  <c:v>16.100000000000001</c:v>
                </c:pt>
                <c:pt idx="4" formatCode="General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6-47A8-9F2B-7B75AA79B541}"/>
            </c:ext>
          </c:extLst>
        </c:ser>
        <c:ser>
          <c:idx val="1"/>
          <c:order val="1"/>
          <c:tx>
            <c:strRef>
              <c:f>'SO SÁNH TỪ 2019-2023'!$A$95</c:f>
              <c:strCache>
                <c:ptCount val="1"/>
                <c:pt idx="0">
                  <c:v>S. aureus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8.7559274871315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66-47A8-9F2B-7B75AA79B541}"/>
                </c:ext>
              </c:extLst>
            </c:dLbl>
            <c:dLbl>
              <c:idx val="4"/>
              <c:layout>
                <c:manualLayout>
                  <c:x val="0"/>
                  <c:y val="-8.7559274871315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66-47A8-9F2B-7B75AA79B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 SÁNH TỪ 2019-2023'!$B$93:$F$93</c:f>
              <c:strCache>
                <c:ptCount val="5"/>
                <c:pt idx="0">
                  <c:v>Năm 2019</c:v>
                </c:pt>
                <c:pt idx="1">
                  <c:v>Năm 2020</c:v>
                </c:pt>
                <c:pt idx="2">
                  <c:v>Năm 2021</c:v>
                </c:pt>
                <c:pt idx="3">
                  <c:v>Năm 2022</c:v>
                </c:pt>
                <c:pt idx="4">
                  <c:v>Năm 2023</c:v>
                </c:pt>
              </c:strCache>
            </c:strRef>
          </c:cat>
          <c:val>
            <c:numRef>
              <c:f>'SO SÁNH TỪ 2019-2023'!$B$95:$F$95</c:f>
              <c:numCache>
                <c:formatCode>0.0</c:formatCode>
                <c:ptCount val="5"/>
                <c:pt idx="0">
                  <c:v>17.422559906487432</c:v>
                </c:pt>
                <c:pt idx="1">
                  <c:v>16.399999999999999</c:v>
                </c:pt>
                <c:pt idx="2">
                  <c:v>13.896621774132873</c:v>
                </c:pt>
                <c:pt idx="3" formatCode="General">
                  <c:v>15.2</c:v>
                </c:pt>
                <c:pt idx="4" formatCode="General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6-47A8-9F2B-7B75AA79B541}"/>
            </c:ext>
          </c:extLst>
        </c:ser>
        <c:ser>
          <c:idx val="2"/>
          <c:order val="2"/>
          <c:tx>
            <c:strRef>
              <c:f>'SO SÁNH TỪ 2019-2023'!$A$96</c:f>
              <c:strCache>
                <c:ptCount val="1"/>
                <c:pt idx="0">
                  <c:v>A. baumannii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8.75592748713154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66-47A8-9F2B-7B75AA79B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 SÁNH TỪ 2019-2023'!$B$93:$F$93</c:f>
              <c:strCache>
                <c:ptCount val="5"/>
                <c:pt idx="0">
                  <c:v>Năm 2019</c:v>
                </c:pt>
                <c:pt idx="1">
                  <c:v>Năm 2020</c:v>
                </c:pt>
                <c:pt idx="2">
                  <c:v>Năm 2021</c:v>
                </c:pt>
                <c:pt idx="3">
                  <c:v>Năm 2022</c:v>
                </c:pt>
                <c:pt idx="4">
                  <c:v>Năm 2023</c:v>
                </c:pt>
              </c:strCache>
            </c:strRef>
          </c:cat>
          <c:val>
            <c:numRef>
              <c:f>'SO SÁNH TỪ 2019-2023'!$B$96:$F$96</c:f>
              <c:numCache>
                <c:formatCode>0.0</c:formatCode>
                <c:ptCount val="5"/>
                <c:pt idx="0">
                  <c:v>16.417299824663939</c:v>
                </c:pt>
                <c:pt idx="1">
                  <c:v>14.6</c:v>
                </c:pt>
                <c:pt idx="2" formatCode="General">
                  <c:v>16.899999999999999</c:v>
                </c:pt>
                <c:pt idx="3" formatCode="General">
                  <c:v>15.1</c:v>
                </c:pt>
                <c:pt idx="4" formatCode="General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66-47A8-9F2B-7B75AA79B541}"/>
            </c:ext>
          </c:extLst>
        </c:ser>
        <c:ser>
          <c:idx val="3"/>
          <c:order val="3"/>
          <c:tx>
            <c:strRef>
              <c:f>'SO SÁNH TỪ 2019-2023'!$A$97</c:f>
              <c:strCache>
                <c:ptCount val="1"/>
                <c:pt idx="0">
                  <c:v>K. pneumoniae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 SÁNH TỪ 2019-2023'!$B$93:$F$93</c:f>
              <c:strCache>
                <c:ptCount val="5"/>
                <c:pt idx="0">
                  <c:v>Năm 2019</c:v>
                </c:pt>
                <c:pt idx="1">
                  <c:v>Năm 2020</c:v>
                </c:pt>
                <c:pt idx="2">
                  <c:v>Năm 2021</c:v>
                </c:pt>
                <c:pt idx="3">
                  <c:v>Năm 2022</c:v>
                </c:pt>
                <c:pt idx="4">
                  <c:v>Năm 2023</c:v>
                </c:pt>
              </c:strCache>
            </c:strRef>
          </c:cat>
          <c:val>
            <c:numRef>
              <c:f>'SO SÁNH TỪ 2019-2023'!$B$97:$F$97</c:f>
              <c:numCache>
                <c:formatCode>0.0</c:formatCode>
                <c:ptCount val="5"/>
                <c:pt idx="0">
                  <c:v>12.004675628287551</c:v>
                </c:pt>
                <c:pt idx="1">
                  <c:v>13.7</c:v>
                </c:pt>
                <c:pt idx="2" formatCode="General">
                  <c:v>18.600000000000001</c:v>
                </c:pt>
                <c:pt idx="3" formatCode="General">
                  <c:v>17.5</c:v>
                </c:pt>
                <c:pt idx="4" formatCode="General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66-47A8-9F2B-7B75AA79B541}"/>
            </c:ext>
          </c:extLst>
        </c:ser>
        <c:ser>
          <c:idx val="4"/>
          <c:order val="4"/>
          <c:tx>
            <c:strRef>
              <c:f>'SO SÁNH TỪ 2019-2023'!$A$98</c:f>
              <c:strCache>
                <c:ptCount val="1"/>
                <c:pt idx="0">
                  <c:v>P. aeruginosa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 SÁNH TỪ 2019-2023'!$B$93:$F$93</c:f>
              <c:strCache>
                <c:ptCount val="5"/>
                <c:pt idx="0">
                  <c:v>Năm 2019</c:v>
                </c:pt>
                <c:pt idx="1">
                  <c:v>Năm 2020</c:v>
                </c:pt>
                <c:pt idx="2">
                  <c:v>Năm 2021</c:v>
                </c:pt>
                <c:pt idx="3">
                  <c:v>Năm 2022</c:v>
                </c:pt>
                <c:pt idx="4">
                  <c:v>Năm 2023</c:v>
                </c:pt>
              </c:strCache>
            </c:strRef>
          </c:cat>
          <c:val>
            <c:numRef>
              <c:f>'SO SÁNH TỪ 2019-2023'!$B$98:$F$98</c:f>
              <c:numCache>
                <c:formatCode>0.0</c:formatCode>
                <c:ptCount val="5"/>
                <c:pt idx="0">
                  <c:v>8.2349503214494462</c:v>
                </c:pt>
                <c:pt idx="1">
                  <c:v>8.6</c:v>
                </c:pt>
                <c:pt idx="2" formatCode="General">
                  <c:v>9.6999999999999993</c:v>
                </c:pt>
                <c:pt idx="3" formatCode="General">
                  <c:v>10.3</c:v>
                </c:pt>
                <c:pt idx="4" formatCode="General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66-47A8-9F2B-7B75AA79B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8859471"/>
        <c:axId val="1878866127"/>
      </c:barChart>
      <c:catAx>
        <c:axId val="187885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VN"/>
          </a:p>
        </c:txPr>
        <c:crossAx val="1878866127"/>
        <c:crosses val="autoZero"/>
        <c:auto val="1"/>
        <c:lblAlgn val="ctr"/>
        <c:lblOffset val="100"/>
        <c:noMultiLvlLbl val="0"/>
      </c:catAx>
      <c:valAx>
        <c:axId val="187886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VN"/>
          </a:p>
        </c:txPr>
        <c:crossAx val="187885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VN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V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81478945566586E-2"/>
          <c:y val="0.18924477942186979"/>
          <c:w val="0.92463349689984409"/>
          <c:h val="0.54160306553984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'E. coli'!$D$37</c:f>
              <c:strCache>
                <c:ptCount val="1"/>
                <c:pt idx="0">
                  <c:v>Tỉ lệ (%) đề kháng kháng sinh của E. coli ICU 2023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'E. coli'!$C$38:$C$51</c:f>
              <c:strCache>
                <c:ptCount val="14"/>
                <c:pt idx="0">
                  <c:v>Ampicillin</c:v>
                </c:pt>
                <c:pt idx="1">
                  <c:v>Ciprofloxacin</c:v>
                </c:pt>
                <c:pt idx="2">
                  <c:v>Levofloxacin</c:v>
                </c:pt>
                <c:pt idx="3">
                  <c:v>Cefuroxime</c:v>
                </c:pt>
                <c:pt idx="4">
                  <c:v>Cefotaxime</c:v>
                </c:pt>
                <c:pt idx="5">
                  <c:v>Trime/Sulfa</c:v>
                </c:pt>
                <c:pt idx="6">
                  <c:v>Ceftriaxone</c:v>
                </c:pt>
                <c:pt idx="7">
                  <c:v>Ceftazidime</c:v>
                </c:pt>
                <c:pt idx="8">
                  <c:v>Gentamicin</c:v>
                </c:pt>
                <c:pt idx="9">
                  <c:v>Pipe/Tazo</c:v>
                </c:pt>
                <c:pt idx="10">
                  <c:v>Amikacin</c:v>
                </c:pt>
                <c:pt idx="11">
                  <c:v>Ertapenem</c:v>
                </c:pt>
                <c:pt idx="12">
                  <c:v>Meropenem</c:v>
                </c:pt>
                <c:pt idx="13">
                  <c:v>Imipenem</c:v>
                </c:pt>
              </c:strCache>
            </c:strRef>
          </c:cat>
          <c:val>
            <c:numRef>
              <c:f>'E. coli'!$D$38:$D$51</c:f>
              <c:numCache>
                <c:formatCode>0.0</c:formatCode>
                <c:ptCount val="14"/>
                <c:pt idx="0">
                  <c:v>100</c:v>
                </c:pt>
                <c:pt idx="1">
                  <c:v>89.285713195800795</c:v>
                </c:pt>
                <c:pt idx="2">
                  <c:v>80.357139587402301</c:v>
                </c:pt>
                <c:pt idx="3">
                  <c:v>76.271186828613295</c:v>
                </c:pt>
                <c:pt idx="4">
                  <c:v>75</c:v>
                </c:pt>
                <c:pt idx="5">
                  <c:v>72.881355285644503</c:v>
                </c:pt>
                <c:pt idx="6">
                  <c:v>67.796615600585895</c:v>
                </c:pt>
                <c:pt idx="7">
                  <c:v>55.769229888916001</c:v>
                </c:pt>
                <c:pt idx="8">
                  <c:v>40.677963256835902</c:v>
                </c:pt>
                <c:pt idx="9">
                  <c:v>32.692306518554702</c:v>
                </c:pt>
                <c:pt idx="10">
                  <c:v>25.423728942871101</c:v>
                </c:pt>
                <c:pt idx="11">
                  <c:v>19.298244476318398</c:v>
                </c:pt>
                <c:pt idx="12">
                  <c:v>17.543859481811499</c:v>
                </c:pt>
                <c:pt idx="13">
                  <c:v>16.3636360168457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E-498E-B5BF-BB85F31F1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096527"/>
        <c:axId val="1261102351"/>
      </c:barChart>
      <c:catAx>
        <c:axId val="126109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VN"/>
          </a:p>
        </c:txPr>
        <c:crossAx val="1261102351"/>
        <c:crosses val="autoZero"/>
        <c:auto val="1"/>
        <c:lblAlgn val="ctr"/>
        <c:lblOffset val="100"/>
        <c:noMultiLvlLbl val="0"/>
      </c:catAx>
      <c:valAx>
        <c:axId val="126110235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VN"/>
          </a:p>
        </c:txPr>
        <c:crossAx val="126109652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V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81478945566586E-2"/>
          <c:y val="0.28058358141794548"/>
          <c:w val="0.92463349689984409"/>
          <c:h val="0.4482416672756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'K. pneumo ICU'!$D$48</c:f>
              <c:strCache>
                <c:ptCount val="1"/>
                <c:pt idx="0">
                  <c:v>Tỉ lệ (%) đề kháng kháng sinh của K. pneumoniae ICU 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'K. pneumo ICU'!$C$49:$C$63</c:f>
              <c:strCache>
                <c:ptCount val="15"/>
                <c:pt idx="0">
                  <c:v>Ciprofloxacin</c:v>
                </c:pt>
                <c:pt idx="1">
                  <c:v>Moxifloxacin</c:v>
                </c:pt>
                <c:pt idx="2">
                  <c:v>Cefpodoxime</c:v>
                </c:pt>
                <c:pt idx="3">
                  <c:v>Cefuroxime</c:v>
                </c:pt>
                <c:pt idx="4">
                  <c:v>Pipe/Tazo</c:v>
                </c:pt>
                <c:pt idx="5">
                  <c:v>Cefotaxime</c:v>
                </c:pt>
                <c:pt idx="6">
                  <c:v>Ceftazidime</c:v>
                </c:pt>
                <c:pt idx="7">
                  <c:v>Ceftriaxone</c:v>
                </c:pt>
                <c:pt idx="8">
                  <c:v>Levofloxacin</c:v>
                </c:pt>
                <c:pt idx="9">
                  <c:v>Ertapenem</c:v>
                </c:pt>
                <c:pt idx="10">
                  <c:v>Meropenem</c:v>
                </c:pt>
                <c:pt idx="11">
                  <c:v>Imipenem</c:v>
                </c:pt>
                <c:pt idx="12">
                  <c:v>Amikacin</c:v>
                </c:pt>
                <c:pt idx="13">
                  <c:v>Trime/Sulfa</c:v>
                </c:pt>
                <c:pt idx="14">
                  <c:v>Gentamicin</c:v>
                </c:pt>
              </c:strCache>
            </c:strRef>
          </c:cat>
          <c:val>
            <c:numRef>
              <c:f>'K. pneumo ICU'!$D$49:$D$63</c:f>
              <c:numCache>
                <c:formatCode>0.0</c:formatCode>
                <c:ptCount val="15"/>
                <c:pt idx="0">
                  <c:v>95.357147216796903</c:v>
                </c:pt>
                <c:pt idx="1">
                  <c:v>94.927536010742202</c:v>
                </c:pt>
                <c:pt idx="2">
                  <c:v>94.890510559082003</c:v>
                </c:pt>
                <c:pt idx="3">
                  <c:v>94.5054931640625</c:v>
                </c:pt>
                <c:pt idx="4">
                  <c:v>94.223823547363295</c:v>
                </c:pt>
                <c:pt idx="5">
                  <c:v>94.160583496093807</c:v>
                </c:pt>
                <c:pt idx="6">
                  <c:v>93.950180053710895</c:v>
                </c:pt>
                <c:pt idx="7">
                  <c:v>93.238433837890597</c:v>
                </c:pt>
                <c:pt idx="8">
                  <c:v>92.337165832519503</c:v>
                </c:pt>
                <c:pt idx="9">
                  <c:v>89.259262084960895</c:v>
                </c:pt>
                <c:pt idx="10">
                  <c:v>88.928573608398395</c:v>
                </c:pt>
                <c:pt idx="11">
                  <c:v>88.560882568359403</c:v>
                </c:pt>
                <c:pt idx="12">
                  <c:v>81.318679809570298</c:v>
                </c:pt>
                <c:pt idx="13">
                  <c:v>76.241134643554702</c:v>
                </c:pt>
                <c:pt idx="14">
                  <c:v>63.120567321777301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5-469C-99E6-002D2F19E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100687"/>
        <c:axId val="1261101519"/>
      </c:barChart>
      <c:catAx>
        <c:axId val="126110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VN"/>
          </a:p>
        </c:txPr>
        <c:crossAx val="1261101519"/>
        <c:crosses val="autoZero"/>
        <c:auto val="1"/>
        <c:lblAlgn val="ctr"/>
        <c:lblOffset val="100"/>
        <c:noMultiLvlLbl val="0"/>
      </c:catAx>
      <c:valAx>
        <c:axId val="126110151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VN"/>
          </a:p>
        </c:txPr>
        <c:crossAx val="126110068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V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81478945566586E-2"/>
          <c:y val="0.19508206441329082"/>
          <c:w val="0.92463349689984409"/>
          <c:h val="0.53576578054841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'P. aeruginosa ICU'!$D$32</c:f>
              <c:strCache>
                <c:ptCount val="1"/>
                <c:pt idx="0">
                  <c:v>Tỉ lệ (%) đề kháng kháng sinh của P. aeruginosa ICU 2023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'P. aeruginosa ICU'!$C$33:$C$44</c:f>
              <c:strCache>
                <c:ptCount val="12"/>
                <c:pt idx="0">
                  <c:v>Gentamicin</c:v>
                </c:pt>
                <c:pt idx="1">
                  <c:v>Ticar/Clavu</c:v>
                </c:pt>
                <c:pt idx="2">
                  <c:v>Meropenem</c:v>
                </c:pt>
                <c:pt idx="3">
                  <c:v>Imipenem</c:v>
                </c:pt>
                <c:pt idx="4">
                  <c:v>Levofloxacin</c:v>
                </c:pt>
                <c:pt idx="5">
                  <c:v>Ciprofloxacin</c:v>
                </c:pt>
                <c:pt idx="6">
                  <c:v>Pipe/Tazo</c:v>
                </c:pt>
                <c:pt idx="7">
                  <c:v>Cefepime</c:v>
                </c:pt>
                <c:pt idx="8">
                  <c:v>Ceftazidime</c:v>
                </c:pt>
                <c:pt idx="9">
                  <c:v>Tobramycin</c:v>
                </c:pt>
                <c:pt idx="10">
                  <c:v>Amikacin</c:v>
                </c:pt>
                <c:pt idx="11">
                  <c:v>Colistin</c:v>
                </c:pt>
              </c:strCache>
            </c:strRef>
          </c:cat>
          <c:val>
            <c:numRef>
              <c:f>'P. aeruginosa ICU'!$D$33:$D$44</c:f>
              <c:numCache>
                <c:formatCode>0.0</c:formatCode>
                <c:ptCount val="12"/>
                <c:pt idx="0">
                  <c:v>97.826087951660199</c:v>
                </c:pt>
                <c:pt idx="1">
                  <c:v>96.315788269042997</c:v>
                </c:pt>
                <c:pt idx="2">
                  <c:v>95.098037719726605</c:v>
                </c:pt>
                <c:pt idx="3">
                  <c:v>94.117645263671903</c:v>
                </c:pt>
                <c:pt idx="4">
                  <c:v>95.098037719726605</c:v>
                </c:pt>
                <c:pt idx="5">
                  <c:v>93.236717224121094</c:v>
                </c:pt>
                <c:pt idx="6">
                  <c:v>92.899406433105497</c:v>
                </c:pt>
                <c:pt idx="7">
                  <c:v>89.5</c:v>
                </c:pt>
                <c:pt idx="8">
                  <c:v>89.268287658691406</c:v>
                </c:pt>
                <c:pt idx="9">
                  <c:v>88.292678833007798</c:v>
                </c:pt>
                <c:pt idx="10">
                  <c:v>84.313728332519503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3-442D-A570-CB8D7E01B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1698511"/>
        <c:axId val="1381698927"/>
      </c:barChart>
      <c:catAx>
        <c:axId val="1381698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VN"/>
          </a:p>
        </c:txPr>
        <c:crossAx val="1381698927"/>
        <c:crosses val="autoZero"/>
        <c:auto val="1"/>
        <c:lblAlgn val="ctr"/>
        <c:lblOffset val="100"/>
        <c:noMultiLvlLbl val="0"/>
      </c:catAx>
      <c:valAx>
        <c:axId val="138169892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VN"/>
          </a:p>
        </c:txPr>
        <c:crossAx val="138169851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V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81478945566586E-2"/>
          <c:y val="0.21551256188326443"/>
          <c:w val="0.92463349689984409"/>
          <c:h val="0.51533528307844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'A. bau ICU'!$D$33</c:f>
              <c:strCache>
                <c:ptCount val="1"/>
                <c:pt idx="0">
                  <c:v>Tỉ lệ (%) đề kháng kháng sinh của A. baumannii ICU 2023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33CC"/>
              </a:solidFill>
              <a:ln>
                <a:solidFill>
                  <a:srgbClr val="FF33C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C2-4481-8056-729AA9CE56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'A. bau ICU'!$C$34:$C$46</c:f>
              <c:strCache>
                <c:ptCount val="13"/>
                <c:pt idx="0">
                  <c:v>Ceftazidime</c:v>
                </c:pt>
                <c:pt idx="1">
                  <c:v>Ticar/Clavu</c:v>
                </c:pt>
                <c:pt idx="2">
                  <c:v>Cefepime</c:v>
                </c:pt>
                <c:pt idx="3">
                  <c:v>Pipe/Tazo</c:v>
                </c:pt>
                <c:pt idx="4">
                  <c:v>Meropenem</c:v>
                </c:pt>
                <c:pt idx="5">
                  <c:v>Imipenem</c:v>
                </c:pt>
                <c:pt idx="6">
                  <c:v>Ciprofloxacin</c:v>
                </c:pt>
                <c:pt idx="7">
                  <c:v>Levofloxacin</c:v>
                </c:pt>
                <c:pt idx="8">
                  <c:v>Tobramycin</c:v>
                </c:pt>
                <c:pt idx="9">
                  <c:v>Gentamicin</c:v>
                </c:pt>
                <c:pt idx="10">
                  <c:v>Trime/Sulfa</c:v>
                </c:pt>
                <c:pt idx="11">
                  <c:v>Doxycycline</c:v>
                </c:pt>
                <c:pt idx="12">
                  <c:v>Colistin</c:v>
                </c:pt>
              </c:strCache>
            </c:strRef>
          </c:cat>
          <c:val>
            <c:numRef>
              <c:f>'A. bau ICU'!$D$34:$D$46</c:f>
              <c:numCache>
                <c:formatCode>0.0</c:formatCode>
                <c:ptCount val="13"/>
                <c:pt idx="0">
                  <c:v>99.358978271484403</c:v>
                </c:pt>
                <c:pt idx="1">
                  <c:v>99.327354431152301</c:v>
                </c:pt>
                <c:pt idx="2">
                  <c:v>99.101127624511705</c:v>
                </c:pt>
                <c:pt idx="3">
                  <c:v>98.933898925781307</c:v>
                </c:pt>
                <c:pt idx="4">
                  <c:v>98.717948913574205</c:v>
                </c:pt>
                <c:pt idx="5">
                  <c:v>98.507461547851605</c:v>
                </c:pt>
                <c:pt idx="6">
                  <c:v>98.510643005371094</c:v>
                </c:pt>
                <c:pt idx="7">
                  <c:v>96.651786804199205</c:v>
                </c:pt>
                <c:pt idx="8">
                  <c:v>93.973213195800795</c:v>
                </c:pt>
                <c:pt idx="9">
                  <c:v>93.176971435546903</c:v>
                </c:pt>
                <c:pt idx="10">
                  <c:v>86.170211791992202</c:v>
                </c:pt>
                <c:pt idx="11">
                  <c:v>82.238441467285199</c:v>
                </c:pt>
                <c:pt idx="12">
                  <c:v>0.63829785585403398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8-4E2A-B0EA-616D9C6F5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4781263"/>
        <c:axId val="1344780431"/>
      </c:barChart>
      <c:catAx>
        <c:axId val="134478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VN"/>
          </a:p>
        </c:txPr>
        <c:crossAx val="1344780431"/>
        <c:crosses val="autoZero"/>
        <c:auto val="1"/>
        <c:lblAlgn val="ctr"/>
        <c:lblOffset val="100"/>
        <c:noMultiLvlLbl val="0"/>
      </c:catAx>
      <c:valAx>
        <c:axId val="13447804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VN"/>
          </a:p>
        </c:txPr>
        <c:crossAx val="134478126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V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8B792-B83E-7744-9F42-94BD141BFC8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32CC5B-AE7A-2F4B-9143-92C24C62BB81}">
      <dgm:prSet custT="1"/>
      <dgm:spPr/>
      <dgm:t>
        <a:bodyPr/>
        <a:lstStyle/>
        <a:p>
          <a:r>
            <a:rPr lang="en-US" sz="2400">
              <a:latin typeface="+mj-lt"/>
            </a:rPr>
            <a:t>EXTENDED-SPECTRUM </a:t>
          </a:r>
          <a:r>
            <a:rPr lang="el-GR" sz="2400">
              <a:latin typeface="+mj-lt"/>
            </a:rPr>
            <a:t>β-</a:t>
          </a:r>
          <a:r>
            <a:rPr lang="en-US" sz="2400">
              <a:latin typeface="+mj-lt"/>
            </a:rPr>
            <a:t>LACTAMASE-PRODUCING ENTEROBACTERALES</a:t>
          </a:r>
          <a:endParaRPr lang="en-VN" sz="2400">
            <a:latin typeface="+mj-lt"/>
          </a:endParaRPr>
        </a:p>
      </dgm:t>
    </dgm:pt>
    <dgm:pt modelId="{BB5ED1CE-7564-A541-891B-E3001B73CE12}" type="parTrans" cxnId="{EFE24E42-0D67-744A-88C2-0A3612AB42AF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5A693FE-0792-9A4A-8193-160BCA3E615B}" type="sibTrans" cxnId="{EFE24E42-0D67-744A-88C2-0A3612AB42AF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36D5283-F866-1C47-B0FE-96DEAB359224}">
      <dgm:prSet custT="1"/>
      <dgm:spPr/>
      <dgm:t>
        <a:bodyPr/>
        <a:lstStyle/>
        <a:p>
          <a:r>
            <a:rPr lang="en-US" sz="2400">
              <a:latin typeface="+mj-lt"/>
            </a:rPr>
            <a:t>AMPC </a:t>
          </a:r>
          <a:r>
            <a:rPr lang="el-GR" sz="2400">
              <a:latin typeface="+mj-lt"/>
            </a:rPr>
            <a:t>β-</a:t>
          </a:r>
          <a:r>
            <a:rPr lang="en-US" sz="2400">
              <a:latin typeface="+mj-lt"/>
            </a:rPr>
            <a:t>LACTAMASE-PRODUCING ENTEROBACTERALES</a:t>
          </a:r>
          <a:endParaRPr lang="en-VN" sz="2400">
            <a:latin typeface="+mj-lt"/>
          </a:endParaRPr>
        </a:p>
      </dgm:t>
    </dgm:pt>
    <dgm:pt modelId="{9231AB50-FB82-584C-9375-EDFECA2BFAE6}" type="parTrans" cxnId="{6A54F782-8902-204C-B88C-C11850B8E97C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5816B3F-64D9-204A-93F8-2BD8102A5169}" type="sibTrans" cxnId="{6A54F782-8902-204C-B88C-C11850B8E97C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72CB0B59-1CF5-DB41-928C-E0FDD60DBBD1}">
      <dgm:prSet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n-US" sz="2400">
              <a:latin typeface="+mj-lt"/>
            </a:rPr>
            <a:t>﻿CARBAPENEM-RESISTANT ENTEROBACTERALES</a:t>
          </a:r>
          <a:endParaRPr lang="en-VN" sz="2400">
            <a:latin typeface="+mj-lt"/>
          </a:endParaRPr>
        </a:p>
      </dgm:t>
    </dgm:pt>
    <dgm:pt modelId="{27B6AA8E-F0A2-8849-A103-4F61D7437066}" type="parTrans" cxnId="{6AA3D185-51A3-6B44-A050-A3FAAEF117F9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1C8DB8B3-E644-8544-BD8C-132B8F19BD78}" type="sibTrans" cxnId="{6AA3D185-51A3-6B44-A050-A3FAAEF117F9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0030413-25CC-6B45-A5FF-8E72B2DB243C}" type="pres">
      <dgm:prSet presAssocID="{4CA8B792-B83E-7744-9F42-94BD141BFC85}" presName="Name0" presStyleCnt="0">
        <dgm:presLayoutVars>
          <dgm:chMax val="7"/>
          <dgm:chPref val="7"/>
          <dgm:dir/>
        </dgm:presLayoutVars>
      </dgm:prSet>
      <dgm:spPr/>
    </dgm:pt>
    <dgm:pt modelId="{D8409D5B-EF2D-2F49-A2C4-E5FA6F448D04}" type="pres">
      <dgm:prSet presAssocID="{4CA8B792-B83E-7744-9F42-94BD141BFC85}" presName="Name1" presStyleCnt="0"/>
      <dgm:spPr/>
    </dgm:pt>
    <dgm:pt modelId="{B612DEF7-CF48-674C-87C9-7ED407B18A75}" type="pres">
      <dgm:prSet presAssocID="{4CA8B792-B83E-7744-9F42-94BD141BFC85}" presName="cycle" presStyleCnt="0"/>
      <dgm:spPr/>
    </dgm:pt>
    <dgm:pt modelId="{3CF63BD9-0A62-8E41-9C60-CB6CCC48178C}" type="pres">
      <dgm:prSet presAssocID="{4CA8B792-B83E-7744-9F42-94BD141BFC85}" presName="srcNode" presStyleLbl="node1" presStyleIdx="0" presStyleCnt="3"/>
      <dgm:spPr/>
    </dgm:pt>
    <dgm:pt modelId="{504C48B1-E01F-7A43-96C5-ACA95F320811}" type="pres">
      <dgm:prSet presAssocID="{4CA8B792-B83E-7744-9F42-94BD141BFC85}" presName="conn" presStyleLbl="parChTrans1D2" presStyleIdx="0" presStyleCnt="1"/>
      <dgm:spPr/>
    </dgm:pt>
    <dgm:pt modelId="{A70BC653-D75E-1F48-8DCD-FBE97E69DF19}" type="pres">
      <dgm:prSet presAssocID="{4CA8B792-B83E-7744-9F42-94BD141BFC85}" presName="extraNode" presStyleLbl="node1" presStyleIdx="0" presStyleCnt="3"/>
      <dgm:spPr/>
    </dgm:pt>
    <dgm:pt modelId="{F3F83C03-F8E7-564A-8145-C8F9490332FE}" type="pres">
      <dgm:prSet presAssocID="{4CA8B792-B83E-7744-9F42-94BD141BFC85}" presName="dstNode" presStyleLbl="node1" presStyleIdx="0" presStyleCnt="3"/>
      <dgm:spPr/>
    </dgm:pt>
    <dgm:pt modelId="{5A93BF7C-4955-9442-906A-F0FF07A76F33}" type="pres">
      <dgm:prSet presAssocID="{2632CC5B-AE7A-2F4B-9143-92C24C62BB81}" presName="text_1" presStyleLbl="node1" presStyleIdx="0" presStyleCnt="3">
        <dgm:presLayoutVars>
          <dgm:bulletEnabled val="1"/>
        </dgm:presLayoutVars>
      </dgm:prSet>
      <dgm:spPr/>
    </dgm:pt>
    <dgm:pt modelId="{27212297-1BBA-C64B-95D8-654C33C75293}" type="pres">
      <dgm:prSet presAssocID="{2632CC5B-AE7A-2F4B-9143-92C24C62BB81}" presName="accent_1" presStyleCnt="0"/>
      <dgm:spPr/>
    </dgm:pt>
    <dgm:pt modelId="{E50774A6-122E-D846-A3DC-41924CA04CD4}" type="pres">
      <dgm:prSet presAssocID="{2632CC5B-AE7A-2F4B-9143-92C24C62BB81}" presName="accentRepeatNode" presStyleLbl="solidFgAcc1" presStyleIdx="0" presStyleCnt="3"/>
      <dgm:spPr/>
    </dgm:pt>
    <dgm:pt modelId="{4799EDA9-95E6-C642-B4FE-1508CE608C32}" type="pres">
      <dgm:prSet presAssocID="{036D5283-F866-1C47-B0FE-96DEAB359224}" presName="text_2" presStyleLbl="node1" presStyleIdx="1" presStyleCnt="3">
        <dgm:presLayoutVars>
          <dgm:bulletEnabled val="1"/>
        </dgm:presLayoutVars>
      </dgm:prSet>
      <dgm:spPr/>
    </dgm:pt>
    <dgm:pt modelId="{5C2AB34F-A4A8-BF45-80FD-2D4605802EDD}" type="pres">
      <dgm:prSet presAssocID="{036D5283-F866-1C47-B0FE-96DEAB359224}" presName="accent_2" presStyleCnt="0"/>
      <dgm:spPr/>
    </dgm:pt>
    <dgm:pt modelId="{13478C32-AD78-6C4A-8E73-2B26B7B0A99B}" type="pres">
      <dgm:prSet presAssocID="{036D5283-F866-1C47-B0FE-96DEAB359224}" presName="accentRepeatNode" presStyleLbl="solidFgAcc1" presStyleIdx="1" presStyleCnt="3"/>
      <dgm:spPr/>
    </dgm:pt>
    <dgm:pt modelId="{5EEE522E-B3CE-464E-A9EA-D7792B301027}" type="pres">
      <dgm:prSet presAssocID="{72CB0B59-1CF5-DB41-928C-E0FDD60DBBD1}" presName="text_3" presStyleLbl="node1" presStyleIdx="2" presStyleCnt="3">
        <dgm:presLayoutVars>
          <dgm:bulletEnabled val="1"/>
        </dgm:presLayoutVars>
      </dgm:prSet>
      <dgm:spPr/>
    </dgm:pt>
    <dgm:pt modelId="{6284096F-F743-B14B-AC4F-65258D594FDC}" type="pres">
      <dgm:prSet presAssocID="{72CB0B59-1CF5-DB41-928C-E0FDD60DBBD1}" presName="accent_3" presStyleCnt="0"/>
      <dgm:spPr/>
    </dgm:pt>
    <dgm:pt modelId="{FE6A3032-E3C8-F14E-AC4B-FC8102D2F2E1}" type="pres">
      <dgm:prSet presAssocID="{72CB0B59-1CF5-DB41-928C-E0FDD60DBBD1}" presName="accentRepeatNode" presStyleLbl="solidFgAcc1" presStyleIdx="2" presStyleCnt="3"/>
      <dgm:spPr/>
    </dgm:pt>
  </dgm:ptLst>
  <dgm:cxnLst>
    <dgm:cxn modelId="{4FC4382C-4BA1-0B4A-8594-E5278D735AE8}" type="presOf" srcId="{4CA8B792-B83E-7744-9F42-94BD141BFC85}" destId="{00030413-25CC-6B45-A5FF-8E72B2DB243C}" srcOrd="0" destOrd="0" presId="urn:microsoft.com/office/officeart/2008/layout/VerticalCurvedList"/>
    <dgm:cxn modelId="{EFE24E42-0D67-744A-88C2-0A3612AB42AF}" srcId="{4CA8B792-B83E-7744-9F42-94BD141BFC85}" destId="{2632CC5B-AE7A-2F4B-9143-92C24C62BB81}" srcOrd="0" destOrd="0" parTransId="{BB5ED1CE-7564-A541-891B-E3001B73CE12}" sibTransId="{05A693FE-0792-9A4A-8193-160BCA3E615B}"/>
    <dgm:cxn modelId="{6A54F782-8902-204C-B88C-C11850B8E97C}" srcId="{4CA8B792-B83E-7744-9F42-94BD141BFC85}" destId="{036D5283-F866-1C47-B0FE-96DEAB359224}" srcOrd="1" destOrd="0" parTransId="{9231AB50-FB82-584C-9375-EDFECA2BFAE6}" sibTransId="{E5816B3F-64D9-204A-93F8-2BD8102A5169}"/>
    <dgm:cxn modelId="{6AA3D185-51A3-6B44-A050-A3FAAEF117F9}" srcId="{4CA8B792-B83E-7744-9F42-94BD141BFC85}" destId="{72CB0B59-1CF5-DB41-928C-E0FDD60DBBD1}" srcOrd="2" destOrd="0" parTransId="{27B6AA8E-F0A2-8849-A103-4F61D7437066}" sibTransId="{1C8DB8B3-E644-8544-BD8C-132B8F19BD78}"/>
    <dgm:cxn modelId="{29E74F96-136F-2F4D-9AF6-A2A63ECD0897}" type="presOf" srcId="{05A693FE-0792-9A4A-8193-160BCA3E615B}" destId="{504C48B1-E01F-7A43-96C5-ACA95F320811}" srcOrd="0" destOrd="0" presId="urn:microsoft.com/office/officeart/2008/layout/VerticalCurvedList"/>
    <dgm:cxn modelId="{6FEDB999-A8FB-CF42-8019-CA017C14AB57}" type="presOf" srcId="{72CB0B59-1CF5-DB41-928C-E0FDD60DBBD1}" destId="{5EEE522E-B3CE-464E-A9EA-D7792B301027}" srcOrd="0" destOrd="0" presId="urn:microsoft.com/office/officeart/2008/layout/VerticalCurvedList"/>
    <dgm:cxn modelId="{B7F9139D-B78F-754E-B970-03B1C177F920}" type="presOf" srcId="{036D5283-F866-1C47-B0FE-96DEAB359224}" destId="{4799EDA9-95E6-C642-B4FE-1508CE608C32}" srcOrd="0" destOrd="0" presId="urn:microsoft.com/office/officeart/2008/layout/VerticalCurvedList"/>
    <dgm:cxn modelId="{E81C8DE0-A5EE-F940-AC0D-B48D23FD3178}" type="presOf" srcId="{2632CC5B-AE7A-2F4B-9143-92C24C62BB81}" destId="{5A93BF7C-4955-9442-906A-F0FF07A76F33}" srcOrd="0" destOrd="0" presId="urn:microsoft.com/office/officeart/2008/layout/VerticalCurvedList"/>
    <dgm:cxn modelId="{03FA9A82-C33F-2744-9819-E9E29E48F95B}" type="presParOf" srcId="{00030413-25CC-6B45-A5FF-8E72B2DB243C}" destId="{D8409D5B-EF2D-2F49-A2C4-E5FA6F448D04}" srcOrd="0" destOrd="0" presId="urn:microsoft.com/office/officeart/2008/layout/VerticalCurvedList"/>
    <dgm:cxn modelId="{6C8343EC-4010-8D40-ACDC-828EEDE90C4F}" type="presParOf" srcId="{D8409D5B-EF2D-2F49-A2C4-E5FA6F448D04}" destId="{B612DEF7-CF48-674C-87C9-7ED407B18A75}" srcOrd="0" destOrd="0" presId="urn:microsoft.com/office/officeart/2008/layout/VerticalCurvedList"/>
    <dgm:cxn modelId="{4E8B0671-1A1A-F24D-BE24-A54EFE8A0725}" type="presParOf" srcId="{B612DEF7-CF48-674C-87C9-7ED407B18A75}" destId="{3CF63BD9-0A62-8E41-9C60-CB6CCC48178C}" srcOrd="0" destOrd="0" presId="urn:microsoft.com/office/officeart/2008/layout/VerticalCurvedList"/>
    <dgm:cxn modelId="{B3473404-9DE1-C541-9395-BC0A02968F77}" type="presParOf" srcId="{B612DEF7-CF48-674C-87C9-7ED407B18A75}" destId="{504C48B1-E01F-7A43-96C5-ACA95F320811}" srcOrd="1" destOrd="0" presId="urn:microsoft.com/office/officeart/2008/layout/VerticalCurvedList"/>
    <dgm:cxn modelId="{A8021DF9-DEA3-5A4D-BE12-6CFCCACFD4BC}" type="presParOf" srcId="{B612DEF7-CF48-674C-87C9-7ED407B18A75}" destId="{A70BC653-D75E-1F48-8DCD-FBE97E69DF19}" srcOrd="2" destOrd="0" presId="urn:microsoft.com/office/officeart/2008/layout/VerticalCurvedList"/>
    <dgm:cxn modelId="{C4245644-9E2E-D442-8A26-D56E27840627}" type="presParOf" srcId="{B612DEF7-CF48-674C-87C9-7ED407B18A75}" destId="{F3F83C03-F8E7-564A-8145-C8F9490332FE}" srcOrd="3" destOrd="0" presId="urn:microsoft.com/office/officeart/2008/layout/VerticalCurvedList"/>
    <dgm:cxn modelId="{704CD31B-7A9C-8E43-9583-0332C08FE7B1}" type="presParOf" srcId="{D8409D5B-EF2D-2F49-A2C4-E5FA6F448D04}" destId="{5A93BF7C-4955-9442-906A-F0FF07A76F33}" srcOrd="1" destOrd="0" presId="urn:microsoft.com/office/officeart/2008/layout/VerticalCurvedList"/>
    <dgm:cxn modelId="{FEE4B865-D4B5-2843-98E4-366D2DEE25AE}" type="presParOf" srcId="{D8409D5B-EF2D-2F49-A2C4-E5FA6F448D04}" destId="{27212297-1BBA-C64B-95D8-654C33C75293}" srcOrd="2" destOrd="0" presId="urn:microsoft.com/office/officeart/2008/layout/VerticalCurvedList"/>
    <dgm:cxn modelId="{3F82F5B5-9F01-C249-9894-F0080C1F1FF2}" type="presParOf" srcId="{27212297-1BBA-C64B-95D8-654C33C75293}" destId="{E50774A6-122E-D846-A3DC-41924CA04CD4}" srcOrd="0" destOrd="0" presId="urn:microsoft.com/office/officeart/2008/layout/VerticalCurvedList"/>
    <dgm:cxn modelId="{3419DC5A-ACA7-204D-81E9-E8F88B09C49D}" type="presParOf" srcId="{D8409D5B-EF2D-2F49-A2C4-E5FA6F448D04}" destId="{4799EDA9-95E6-C642-B4FE-1508CE608C32}" srcOrd="3" destOrd="0" presId="urn:microsoft.com/office/officeart/2008/layout/VerticalCurvedList"/>
    <dgm:cxn modelId="{7DC2338F-6EF6-B143-BDDF-3BED033F01C0}" type="presParOf" srcId="{D8409D5B-EF2D-2F49-A2C4-E5FA6F448D04}" destId="{5C2AB34F-A4A8-BF45-80FD-2D4605802EDD}" srcOrd="4" destOrd="0" presId="urn:microsoft.com/office/officeart/2008/layout/VerticalCurvedList"/>
    <dgm:cxn modelId="{FA2F5C60-9AF1-2D45-B30B-0F5799FDD80A}" type="presParOf" srcId="{5C2AB34F-A4A8-BF45-80FD-2D4605802EDD}" destId="{13478C32-AD78-6C4A-8E73-2B26B7B0A99B}" srcOrd="0" destOrd="0" presId="urn:microsoft.com/office/officeart/2008/layout/VerticalCurvedList"/>
    <dgm:cxn modelId="{C6D8C7C2-0987-7F41-B42A-B66670155BC5}" type="presParOf" srcId="{D8409D5B-EF2D-2F49-A2C4-E5FA6F448D04}" destId="{5EEE522E-B3CE-464E-A9EA-D7792B301027}" srcOrd="5" destOrd="0" presId="urn:microsoft.com/office/officeart/2008/layout/VerticalCurvedList"/>
    <dgm:cxn modelId="{BA26E47E-2223-1C4D-AF82-8BA2FB82EA06}" type="presParOf" srcId="{D8409D5B-EF2D-2F49-A2C4-E5FA6F448D04}" destId="{6284096F-F743-B14B-AC4F-65258D594FDC}" srcOrd="6" destOrd="0" presId="urn:microsoft.com/office/officeart/2008/layout/VerticalCurvedList"/>
    <dgm:cxn modelId="{A5F411AF-036B-3C41-9CDB-5393A7EB22C8}" type="presParOf" srcId="{6284096F-F743-B14B-AC4F-65258D594FDC}" destId="{FE6A3032-E3C8-F14E-AC4B-FC8102D2F2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C48B1-E01F-7A43-96C5-ACA95F320811}">
      <dsp:nvSpPr>
        <dsp:cNvPr id="0" name=""/>
        <dsp:cNvSpPr/>
      </dsp:nvSpPr>
      <dsp:spPr>
        <a:xfrm>
          <a:off x="-5710418" y="-874245"/>
          <a:ext cx="6799915" cy="6799915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3BF7C-4955-9442-906A-F0FF07A76F33}">
      <dsp:nvSpPr>
        <dsp:cNvPr id="0" name=""/>
        <dsp:cNvSpPr/>
      </dsp:nvSpPr>
      <dsp:spPr>
        <a:xfrm>
          <a:off x="701137" y="505142"/>
          <a:ext cx="9744752" cy="10102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EXTENDED-SPECTRUM </a:t>
          </a:r>
          <a:r>
            <a:rPr lang="el-GR" sz="2400" kern="1200">
              <a:latin typeface="+mj-lt"/>
            </a:rPr>
            <a:t>β-</a:t>
          </a:r>
          <a:r>
            <a:rPr lang="en-US" sz="2400" kern="1200">
              <a:latin typeface="+mj-lt"/>
            </a:rPr>
            <a:t>LACTAMASE-PRODUCING ENTEROBACTERALES</a:t>
          </a:r>
          <a:endParaRPr lang="en-VN" sz="2400" kern="1200">
            <a:latin typeface="+mj-lt"/>
          </a:endParaRPr>
        </a:p>
      </dsp:txBody>
      <dsp:txXfrm>
        <a:off x="701137" y="505142"/>
        <a:ext cx="9744752" cy="1010285"/>
      </dsp:txXfrm>
    </dsp:sp>
    <dsp:sp modelId="{E50774A6-122E-D846-A3DC-41924CA04CD4}">
      <dsp:nvSpPr>
        <dsp:cNvPr id="0" name=""/>
        <dsp:cNvSpPr/>
      </dsp:nvSpPr>
      <dsp:spPr>
        <a:xfrm>
          <a:off x="69709" y="378856"/>
          <a:ext cx="1262856" cy="12628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9EDA9-95E6-C642-B4FE-1508CE608C32}">
      <dsp:nvSpPr>
        <dsp:cNvPr id="0" name=""/>
        <dsp:cNvSpPr/>
      </dsp:nvSpPr>
      <dsp:spPr>
        <a:xfrm>
          <a:off x="1068376" y="2020570"/>
          <a:ext cx="9377513" cy="101028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AMPC </a:t>
          </a:r>
          <a:r>
            <a:rPr lang="el-GR" sz="2400" kern="1200">
              <a:latin typeface="+mj-lt"/>
            </a:rPr>
            <a:t>β-</a:t>
          </a:r>
          <a:r>
            <a:rPr lang="en-US" sz="2400" kern="1200">
              <a:latin typeface="+mj-lt"/>
            </a:rPr>
            <a:t>LACTAMASE-PRODUCING ENTEROBACTERALES</a:t>
          </a:r>
          <a:endParaRPr lang="en-VN" sz="2400" kern="1200">
            <a:latin typeface="+mj-lt"/>
          </a:endParaRPr>
        </a:p>
      </dsp:txBody>
      <dsp:txXfrm>
        <a:off x="1068376" y="2020570"/>
        <a:ext cx="9377513" cy="1010285"/>
      </dsp:txXfrm>
    </dsp:sp>
    <dsp:sp modelId="{13478C32-AD78-6C4A-8E73-2B26B7B0A99B}">
      <dsp:nvSpPr>
        <dsp:cNvPr id="0" name=""/>
        <dsp:cNvSpPr/>
      </dsp:nvSpPr>
      <dsp:spPr>
        <a:xfrm>
          <a:off x="436948" y="1894284"/>
          <a:ext cx="1262856" cy="12628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E522E-B3CE-464E-A9EA-D7792B301027}">
      <dsp:nvSpPr>
        <dsp:cNvPr id="0" name=""/>
        <dsp:cNvSpPr/>
      </dsp:nvSpPr>
      <dsp:spPr>
        <a:xfrm>
          <a:off x="701137" y="3535997"/>
          <a:ext cx="9744752" cy="101028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9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﻿CARBAPENEM-RESISTANT ENTEROBACTERALES</a:t>
          </a:r>
          <a:endParaRPr lang="en-VN" sz="2400" kern="1200">
            <a:latin typeface="+mj-lt"/>
          </a:endParaRPr>
        </a:p>
      </dsp:txBody>
      <dsp:txXfrm>
        <a:off x="701137" y="3535997"/>
        <a:ext cx="9744752" cy="1010285"/>
      </dsp:txXfrm>
    </dsp:sp>
    <dsp:sp modelId="{FE6A3032-E3C8-F14E-AC4B-FC8102D2F2E1}">
      <dsp:nvSpPr>
        <dsp:cNvPr id="0" name=""/>
        <dsp:cNvSpPr/>
      </dsp:nvSpPr>
      <dsp:spPr>
        <a:xfrm>
          <a:off x="69709" y="3409711"/>
          <a:ext cx="1262856" cy="12628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0.72214</cdr:x>
      <cdr:y>0.1888</cdr:y>
    </cdr:from>
    <cdr:to>
      <cdr:x>0.75639</cdr:x>
      <cdr:y>0.81073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8163494" y="874586"/>
          <a:ext cx="387146" cy="288097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0.8192</cdr:x>
      <cdr:y>0.18222</cdr:y>
    </cdr:from>
    <cdr:to>
      <cdr:x>0.93824</cdr:x>
      <cdr:y>0.81073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9261302" y="792884"/>
          <a:ext cx="1345737" cy="273488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0D1548-2B4D-D6E5-4D07-1C813E7040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90E4D-F5B6-AB39-387C-6D7742A334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AA3C4-BC08-4B61-BC8E-5003F9BD247C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BD66A-DF40-53A4-73FC-0CAFFA5336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483CA-8B4B-55CE-EACC-338725E6EC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1D97-BEEB-43B6-87C7-959CAE4C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74205-67A8-41B0-AE79-55063E616A0A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84C4-C6B0-4D1E-8A84-F8F15703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4E50E-E15A-49E5-9BA0-BDBABA0589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226B5-5CA5-4E18-8FAB-FD01F79B1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29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84C4-C6B0-4D1E-8A84-F8F1570360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8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4E50E-E15A-49E5-9BA0-BDBABA0589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6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Fosfomycin uống chỉ dùng cho nhiễm E. coli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4E50E-E15A-49E5-9BA0-BDBABA0589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4E50E-E15A-49E5-9BA0-BDBABA0589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5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33DE5-55FC-6F12-8530-74B035B06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58F3A8-A2CA-68B4-D150-3F2DF7B6B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CE9035-6132-37EC-EF03-AD5440682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DE15D-FFCB-CD6E-E7A0-62481DEE9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34FAC-3433-4A86-86EE-34CCD6842D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5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2E4C2-1279-FF4D-9F5A-3E73B5F2C478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288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2E4C2-1279-FF4D-9F5A-3E73B5F2C478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598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F535-2D96-4CC3-9EA7-3C1F584F81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3DA5D-90E1-80AF-1134-17E7F9788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08D55-553C-FA9B-25E9-E011A6641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B0956-B8F1-EBEC-9ABF-A94FF5C19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2A9D29B-5A71-9AE3-3582-D1C0B9CEF94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D824-BE78-034C-8019-7A13284EC3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8065C-F4D4-B101-494E-D97526078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F535-2D96-4CC3-9EA7-3C1F584F81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1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98B34-5C28-C0BE-0E16-68238E5E1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3F94C5-4473-BB23-AB04-AF7DC6763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47772-5A5B-6468-AD4F-246DD7DD1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05B9A1A-662C-FC08-9D4C-D58B31B3BD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D2891-5C63-F5C0-7DE8-AD364ED2FD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8F10A-F634-B363-2108-EA9A342A0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F535-2D96-4CC3-9EA7-3C1F584F81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6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en-VN"/>
              <a:t>i khuẩn gram âm chiếm đa số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4E50E-E15A-49E5-9BA0-BDBABA058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7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DTR: phải dùng kháng sinh hàng thứ 2 độc tính hơn như </a:t>
            </a:r>
            <a:r>
              <a:rPr lang="en-US"/>
              <a:t>﻿aminoglycosides, tigecycline, or polymyxins</a:t>
            </a:r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4E50E-E15A-49E5-9BA0-BDBABA0589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C0632C-A3E3-37B6-49E3-2FF3859F9580}"/>
              </a:ext>
            </a:extLst>
          </p:cNvPr>
          <p:cNvGrpSpPr/>
          <p:nvPr userDrawn="1"/>
        </p:nvGrpSpPr>
        <p:grpSpPr>
          <a:xfrm>
            <a:off x="-1" y="0"/>
            <a:ext cx="12187701" cy="6858000"/>
            <a:chOff x="-1" y="0"/>
            <a:chExt cx="12187701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94C398-C678-9210-CBE9-99AE3DC76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87701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5EDB50-2080-9C05-B848-26737C06D179}"/>
                </a:ext>
              </a:extLst>
            </p:cNvPr>
            <p:cNvSpPr/>
            <p:nvPr userDrawn="1"/>
          </p:nvSpPr>
          <p:spPr>
            <a:xfrm>
              <a:off x="585926" y="6116715"/>
              <a:ext cx="1571348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383" y="1409384"/>
            <a:ext cx="6696722" cy="197970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384" y="4660776"/>
            <a:ext cx="6696721" cy="70355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351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4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4CE-2E38-4985-B0C4-2327AB35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3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4CE-2E38-4985-B0C4-2327AB35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g object 16">
            <a:extLst>
              <a:ext uri="{FF2B5EF4-FFF2-40B4-BE49-F238E27FC236}">
                <a16:creationId xmlns:a16="http://schemas.microsoft.com/office/drawing/2014/main" id="{681F6F78-145A-753A-9F55-D469FA39B0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104100" h="10966450">
                <a:moveTo>
                  <a:pt x="20104099" y="0"/>
                </a:moveTo>
                <a:lnTo>
                  <a:pt x="0" y="0"/>
                </a:lnTo>
                <a:lnTo>
                  <a:pt x="0" y="10965872"/>
                </a:lnTo>
                <a:lnTo>
                  <a:pt x="20104099" y="10965872"/>
                </a:lnTo>
                <a:lnTo>
                  <a:pt x="20104099" y="0"/>
                </a:lnTo>
                <a:close/>
              </a:path>
            </a:pathLst>
          </a:custGeom>
          <a:solidFill>
            <a:srgbClr val="EEEDF5"/>
          </a:solidFill>
        </p:spPr>
        <p:txBody>
          <a:bodyPr wrap="square" lIns="0" tIns="0" rIns="0" bIns="0" rtlCol="0"/>
          <a:lstStyle/>
          <a:p>
            <a:pPr algn="l" rtl="0"/>
            <a:endParaRPr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A0547-32C9-6CCD-2FC8-28DCEEC5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BE1E9-88A5-2628-EBF1-DFC9D57E7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5E25-B86E-6E02-90FF-E27F16EF87F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A9E50-40D4-14A2-85BD-4B20E9DC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B29037D6-F6CB-8723-207F-9B6C336CDE91}"/>
              </a:ext>
            </a:extLst>
          </p:cNvPr>
          <p:cNvGrpSpPr/>
          <p:nvPr userDrawn="1"/>
        </p:nvGrpSpPr>
        <p:grpSpPr>
          <a:xfrm>
            <a:off x="0" y="5790895"/>
            <a:ext cx="12192000" cy="1067021"/>
            <a:chOff x="0" y="9260070"/>
            <a:chExt cx="20104100" cy="1706245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6E3C00F2-942D-D82D-D1DA-0ACE48F8698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60070"/>
              <a:ext cx="20104099" cy="1705802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1459CE81-457C-9ADF-F191-189458A257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5918" y="10021008"/>
              <a:ext cx="212402" cy="229674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419DF9F6-275C-0C8B-22DE-2FA13DD77351}"/>
                </a:ext>
              </a:extLst>
            </p:cNvPr>
            <p:cNvSpPr/>
            <p:nvPr/>
          </p:nvSpPr>
          <p:spPr>
            <a:xfrm>
              <a:off x="1410855" y="9839408"/>
              <a:ext cx="582930" cy="624205"/>
            </a:xfrm>
            <a:custGeom>
              <a:avLst/>
              <a:gdLst/>
              <a:ahLst/>
              <a:cxnLst/>
              <a:rect l="l" t="t" r="r" b="b"/>
              <a:pathLst>
                <a:path w="582930" h="624204">
                  <a:moveTo>
                    <a:pt x="307174" y="167601"/>
                  </a:moveTo>
                  <a:lnTo>
                    <a:pt x="289115" y="117182"/>
                  </a:lnTo>
                  <a:lnTo>
                    <a:pt x="247688" y="85534"/>
                  </a:lnTo>
                  <a:lnTo>
                    <a:pt x="232016" y="83019"/>
                  </a:lnTo>
                  <a:lnTo>
                    <a:pt x="232016" y="170395"/>
                  </a:lnTo>
                  <a:lnTo>
                    <a:pt x="225259" y="202844"/>
                  </a:lnTo>
                  <a:lnTo>
                    <a:pt x="206590" y="226885"/>
                  </a:lnTo>
                  <a:lnTo>
                    <a:pt x="178333" y="241820"/>
                  </a:lnTo>
                  <a:lnTo>
                    <a:pt x="142849" y="246964"/>
                  </a:lnTo>
                  <a:lnTo>
                    <a:pt x="117297" y="246964"/>
                  </a:lnTo>
                  <a:lnTo>
                    <a:pt x="152527" y="117182"/>
                  </a:lnTo>
                  <a:lnTo>
                    <a:pt x="179260" y="117182"/>
                  </a:lnTo>
                  <a:lnTo>
                    <a:pt x="201752" y="121234"/>
                  </a:lnTo>
                  <a:lnTo>
                    <a:pt x="218300" y="132410"/>
                  </a:lnTo>
                  <a:lnTo>
                    <a:pt x="228523" y="149288"/>
                  </a:lnTo>
                  <a:lnTo>
                    <a:pt x="232016" y="170395"/>
                  </a:lnTo>
                  <a:lnTo>
                    <a:pt x="232016" y="83019"/>
                  </a:lnTo>
                  <a:lnTo>
                    <a:pt x="206336" y="78892"/>
                  </a:lnTo>
                  <a:lnTo>
                    <a:pt x="88696" y="78892"/>
                  </a:lnTo>
                  <a:lnTo>
                    <a:pt x="0" y="405676"/>
                  </a:lnTo>
                  <a:lnTo>
                    <a:pt x="74231" y="405676"/>
                  </a:lnTo>
                  <a:lnTo>
                    <a:pt x="106908" y="285242"/>
                  </a:lnTo>
                  <a:lnTo>
                    <a:pt x="171323" y="285242"/>
                  </a:lnTo>
                  <a:lnTo>
                    <a:pt x="223672" y="276707"/>
                  </a:lnTo>
                  <a:lnTo>
                    <a:pt x="266903" y="252679"/>
                  </a:lnTo>
                  <a:lnTo>
                    <a:pt x="271437" y="246964"/>
                  </a:lnTo>
                  <a:lnTo>
                    <a:pt x="296316" y="215519"/>
                  </a:lnTo>
                  <a:lnTo>
                    <a:pt x="307174" y="167601"/>
                  </a:lnTo>
                  <a:close/>
                </a:path>
                <a:path w="582930" h="624204">
                  <a:moveTo>
                    <a:pt x="582599" y="65824"/>
                  </a:moveTo>
                  <a:lnTo>
                    <a:pt x="576465" y="38798"/>
                  </a:lnTo>
                  <a:lnTo>
                    <a:pt x="559079" y="18034"/>
                  </a:lnTo>
                  <a:lnTo>
                    <a:pt x="531977" y="4711"/>
                  </a:lnTo>
                  <a:lnTo>
                    <a:pt x="496697" y="0"/>
                  </a:lnTo>
                  <a:lnTo>
                    <a:pt x="454113" y="5956"/>
                  </a:lnTo>
                  <a:lnTo>
                    <a:pt x="417461" y="24358"/>
                  </a:lnTo>
                  <a:lnTo>
                    <a:pt x="386359" y="55968"/>
                  </a:lnTo>
                  <a:lnTo>
                    <a:pt x="360451" y="101587"/>
                  </a:lnTo>
                  <a:lnTo>
                    <a:pt x="339382" y="161988"/>
                  </a:lnTo>
                  <a:lnTo>
                    <a:pt x="212407" y="623684"/>
                  </a:lnTo>
                  <a:lnTo>
                    <a:pt x="284289" y="623684"/>
                  </a:lnTo>
                  <a:lnTo>
                    <a:pt x="394017" y="223621"/>
                  </a:lnTo>
                  <a:lnTo>
                    <a:pt x="468795" y="223621"/>
                  </a:lnTo>
                  <a:lnTo>
                    <a:pt x="419671" y="405676"/>
                  </a:lnTo>
                  <a:lnTo>
                    <a:pt x="491566" y="405676"/>
                  </a:lnTo>
                  <a:lnTo>
                    <a:pt x="550392" y="187667"/>
                  </a:lnTo>
                  <a:lnTo>
                    <a:pt x="403885" y="187667"/>
                  </a:lnTo>
                  <a:lnTo>
                    <a:pt x="420611" y="125996"/>
                  </a:lnTo>
                  <a:lnTo>
                    <a:pt x="433209" y="83096"/>
                  </a:lnTo>
                  <a:lnTo>
                    <a:pt x="454685" y="44881"/>
                  </a:lnTo>
                  <a:lnTo>
                    <a:pt x="487362" y="30822"/>
                  </a:lnTo>
                  <a:lnTo>
                    <a:pt x="499503" y="30822"/>
                  </a:lnTo>
                  <a:lnTo>
                    <a:pt x="506971" y="36423"/>
                  </a:lnTo>
                  <a:lnTo>
                    <a:pt x="506971" y="45758"/>
                  </a:lnTo>
                  <a:lnTo>
                    <a:pt x="505383" y="52895"/>
                  </a:lnTo>
                  <a:lnTo>
                    <a:pt x="502361" y="59817"/>
                  </a:lnTo>
                  <a:lnTo>
                    <a:pt x="499414" y="67881"/>
                  </a:lnTo>
                  <a:lnTo>
                    <a:pt x="520750" y="109880"/>
                  </a:lnTo>
                  <a:lnTo>
                    <a:pt x="535444" y="112509"/>
                  </a:lnTo>
                  <a:lnTo>
                    <a:pt x="553834" y="108826"/>
                  </a:lnTo>
                  <a:lnTo>
                    <a:pt x="568820" y="98806"/>
                  </a:lnTo>
                  <a:lnTo>
                    <a:pt x="578904" y="83959"/>
                  </a:lnTo>
                  <a:lnTo>
                    <a:pt x="582599" y="65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CA13D2AA-E58A-1760-8A11-F846B76FB67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8106" y="10027074"/>
              <a:ext cx="250681" cy="218007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7F502B0E-456D-D0EC-24CC-6BDCFCA5D21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3182" y="10023339"/>
              <a:ext cx="233877" cy="221744"/>
            </a:xfrm>
            <a:prstGeom prst="rect">
              <a:avLst/>
            </a:prstGeom>
          </p:spPr>
        </p:pic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E5D712C8-B16E-AE62-DEA5-80EE504A60FD}"/>
                </a:ext>
              </a:extLst>
            </p:cNvPr>
            <p:cNvSpPr/>
            <p:nvPr/>
          </p:nvSpPr>
          <p:spPr>
            <a:xfrm>
              <a:off x="656718" y="9670724"/>
              <a:ext cx="713105" cy="713105"/>
            </a:xfrm>
            <a:custGeom>
              <a:avLst/>
              <a:gdLst/>
              <a:ahLst/>
              <a:cxnLst/>
              <a:rect l="l" t="t" r="r" b="b"/>
              <a:pathLst>
                <a:path w="713105" h="713104">
                  <a:moveTo>
                    <a:pt x="35628" y="318690"/>
                  </a:moveTo>
                  <a:lnTo>
                    <a:pt x="34613" y="318690"/>
                  </a:lnTo>
                  <a:lnTo>
                    <a:pt x="12111" y="402564"/>
                  </a:lnTo>
                  <a:lnTo>
                    <a:pt x="6870" y="421830"/>
                  </a:lnTo>
                  <a:lnTo>
                    <a:pt x="3053" y="437181"/>
                  </a:lnTo>
                  <a:lnTo>
                    <a:pt x="763" y="449286"/>
                  </a:lnTo>
                  <a:lnTo>
                    <a:pt x="0" y="459195"/>
                  </a:lnTo>
                  <a:lnTo>
                    <a:pt x="4836" y="484220"/>
                  </a:lnTo>
                  <a:lnTo>
                    <a:pt x="41129" y="535261"/>
                  </a:lnTo>
                  <a:lnTo>
                    <a:pt x="70983" y="560527"/>
                  </a:lnTo>
                  <a:lnTo>
                    <a:pt x="107574" y="585124"/>
                  </a:lnTo>
                  <a:lnTo>
                    <a:pt x="150102" y="608675"/>
                  </a:lnTo>
                  <a:lnTo>
                    <a:pt x="197765" y="630804"/>
                  </a:lnTo>
                  <a:lnTo>
                    <a:pt x="249764" y="651138"/>
                  </a:lnTo>
                  <a:lnTo>
                    <a:pt x="305296" y="669300"/>
                  </a:lnTo>
                  <a:lnTo>
                    <a:pt x="363562" y="684914"/>
                  </a:lnTo>
                  <a:lnTo>
                    <a:pt x="423760" y="697606"/>
                  </a:lnTo>
                  <a:lnTo>
                    <a:pt x="485089" y="707000"/>
                  </a:lnTo>
                  <a:lnTo>
                    <a:pt x="546750" y="712720"/>
                  </a:lnTo>
                  <a:lnTo>
                    <a:pt x="584430" y="574256"/>
                  </a:lnTo>
                  <a:lnTo>
                    <a:pt x="525534" y="568416"/>
                  </a:lnTo>
                  <a:lnTo>
                    <a:pt x="467096" y="559402"/>
                  </a:lnTo>
                  <a:lnTo>
                    <a:pt x="409756" y="547530"/>
                  </a:lnTo>
                  <a:lnTo>
                    <a:pt x="354160" y="533115"/>
                  </a:lnTo>
                  <a:lnTo>
                    <a:pt x="300951" y="516474"/>
                  </a:lnTo>
                  <a:lnTo>
                    <a:pt x="250771" y="497924"/>
                  </a:lnTo>
                  <a:lnTo>
                    <a:pt x="204266" y="477779"/>
                  </a:lnTo>
                  <a:lnTo>
                    <a:pt x="162076" y="456357"/>
                  </a:lnTo>
                  <a:lnTo>
                    <a:pt x="124848" y="433972"/>
                  </a:lnTo>
                  <a:lnTo>
                    <a:pt x="93223" y="410943"/>
                  </a:lnTo>
                  <a:lnTo>
                    <a:pt x="49357" y="364211"/>
                  </a:lnTo>
                  <a:lnTo>
                    <a:pt x="38404" y="341141"/>
                  </a:lnTo>
                  <a:lnTo>
                    <a:pt x="35628" y="318690"/>
                  </a:lnTo>
                  <a:close/>
                </a:path>
                <a:path w="713105" h="713104">
                  <a:moveTo>
                    <a:pt x="356360" y="356360"/>
                  </a:moveTo>
                  <a:lnTo>
                    <a:pt x="319705" y="494834"/>
                  </a:lnTo>
                  <a:lnTo>
                    <a:pt x="380441" y="501061"/>
                  </a:lnTo>
                  <a:lnTo>
                    <a:pt x="439931" y="503138"/>
                  </a:lnTo>
                  <a:lnTo>
                    <a:pt x="496055" y="501030"/>
                  </a:lnTo>
                  <a:lnTo>
                    <a:pt x="546693" y="494702"/>
                  </a:lnTo>
                  <a:lnTo>
                    <a:pt x="589727" y="484117"/>
                  </a:lnTo>
                  <a:lnTo>
                    <a:pt x="644498" y="450037"/>
                  </a:lnTo>
                  <a:lnTo>
                    <a:pt x="655570" y="402564"/>
                  </a:lnTo>
                  <a:lnTo>
                    <a:pt x="648364" y="373433"/>
                  </a:lnTo>
                  <a:lnTo>
                    <a:pt x="642278" y="364442"/>
                  </a:lnTo>
                  <a:lnTo>
                    <a:pt x="490233" y="364442"/>
                  </a:lnTo>
                  <a:lnTo>
                    <a:pt x="427156" y="362625"/>
                  </a:lnTo>
                  <a:lnTo>
                    <a:pt x="356360" y="356360"/>
                  </a:lnTo>
                  <a:close/>
                </a:path>
                <a:path w="713105" h="713104">
                  <a:moveTo>
                    <a:pt x="165960" y="0"/>
                  </a:moveTo>
                  <a:lnTo>
                    <a:pt x="128290" y="138474"/>
                  </a:lnTo>
                  <a:lnTo>
                    <a:pt x="187183" y="144312"/>
                  </a:lnTo>
                  <a:lnTo>
                    <a:pt x="245620" y="153325"/>
                  </a:lnTo>
                  <a:lnTo>
                    <a:pt x="302958" y="165196"/>
                  </a:lnTo>
                  <a:lnTo>
                    <a:pt x="358553" y="179610"/>
                  </a:lnTo>
                  <a:lnTo>
                    <a:pt x="411761" y="196251"/>
                  </a:lnTo>
                  <a:lnTo>
                    <a:pt x="461940" y="214802"/>
                  </a:lnTo>
                  <a:lnTo>
                    <a:pt x="508445" y="234947"/>
                  </a:lnTo>
                  <a:lnTo>
                    <a:pt x="550634" y="256370"/>
                  </a:lnTo>
                  <a:lnTo>
                    <a:pt x="587862" y="278755"/>
                  </a:lnTo>
                  <a:lnTo>
                    <a:pt x="619487" y="301785"/>
                  </a:lnTo>
                  <a:lnTo>
                    <a:pt x="663352" y="348518"/>
                  </a:lnTo>
                  <a:lnTo>
                    <a:pt x="677081" y="394040"/>
                  </a:lnTo>
                  <a:lnTo>
                    <a:pt x="678097" y="394040"/>
                  </a:lnTo>
                  <a:lnTo>
                    <a:pt x="700599" y="310165"/>
                  </a:lnTo>
                  <a:lnTo>
                    <a:pt x="705841" y="290900"/>
                  </a:lnTo>
                  <a:lnTo>
                    <a:pt x="709661" y="275547"/>
                  </a:lnTo>
                  <a:lnTo>
                    <a:pt x="711955" y="263439"/>
                  </a:lnTo>
                  <a:lnTo>
                    <a:pt x="712720" y="253524"/>
                  </a:lnTo>
                  <a:lnTo>
                    <a:pt x="707883" y="228500"/>
                  </a:lnTo>
                  <a:lnTo>
                    <a:pt x="671590" y="177460"/>
                  </a:lnTo>
                  <a:lnTo>
                    <a:pt x="641735" y="152194"/>
                  </a:lnTo>
                  <a:lnTo>
                    <a:pt x="605143" y="127599"/>
                  </a:lnTo>
                  <a:lnTo>
                    <a:pt x="562614" y="104049"/>
                  </a:lnTo>
                  <a:lnTo>
                    <a:pt x="514949" y="81919"/>
                  </a:lnTo>
                  <a:lnTo>
                    <a:pt x="462949" y="61586"/>
                  </a:lnTo>
                  <a:lnTo>
                    <a:pt x="407416" y="43424"/>
                  </a:lnTo>
                  <a:lnTo>
                    <a:pt x="349149" y="27810"/>
                  </a:lnTo>
                  <a:lnTo>
                    <a:pt x="288951" y="15117"/>
                  </a:lnTo>
                  <a:lnTo>
                    <a:pt x="227620" y="5722"/>
                  </a:lnTo>
                  <a:lnTo>
                    <a:pt x="165960" y="0"/>
                  </a:lnTo>
                  <a:close/>
                </a:path>
                <a:path w="713105" h="713104">
                  <a:moveTo>
                    <a:pt x="272785" y="209585"/>
                  </a:moveTo>
                  <a:lnTo>
                    <a:pt x="216660" y="211692"/>
                  </a:lnTo>
                  <a:lnTo>
                    <a:pt x="166021" y="218021"/>
                  </a:lnTo>
                  <a:lnTo>
                    <a:pt x="122988" y="228607"/>
                  </a:lnTo>
                  <a:lnTo>
                    <a:pt x="68211" y="262693"/>
                  </a:lnTo>
                  <a:lnTo>
                    <a:pt x="57140" y="310165"/>
                  </a:lnTo>
                  <a:lnTo>
                    <a:pt x="64346" y="339293"/>
                  </a:lnTo>
                  <a:lnTo>
                    <a:pt x="83482" y="367559"/>
                  </a:lnTo>
                  <a:lnTo>
                    <a:pt x="121049" y="357209"/>
                  </a:lnTo>
                  <a:lnTo>
                    <a:pt x="167512" y="350717"/>
                  </a:lnTo>
                  <a:lnTo>
                    <a:pt x="222479" y="348281"/>
                  </a:lnTo>
                  <a:lnTo>
                    <a:pt x="358499" y="348281"/>
                  </a:lnTo>
                  <a:lnTo>
                    <a:pt x="393014" y="217895"/>
                  </a:lnTo>
                  <a:lnTo>
                    <a:pt x="332276" y="211665"/>
                  </a:lnTo>
                  <a:lnTo>
                    <a:pt x="272785" y="209585"/>
                  </a:lnTo>
                  <a:close/>
                </a:path>
                <a:path w="713105" h="713104">
                  <a:moveTo>
                    <a:pt x="629227" y="345160"/>
                  </a:moveTo>
                  <a:lnTo>
                    <a:pt x="591660" y="355515"/>
                  </a:lnTo>
                  <a:lnTo>
                    <a:pt x="545198" y="362007"/>
                  </a:lnTo>
                  <a:lnTo>
                    <a:pt x="490233" y="364442"/>
                  </a:lnTo>
                  <a:lnTo>
                    <a:pt x="642278" y="364442"/>
                  </a:lnTo>
                  <a:lnTo>
                    <a:pt x="629227" y="345160"/>
                  </a:lnTo>
                  <a:close/>
                </a:path>
                <a:path w="713105" h="713104">
                  <a:moveTo>
                    <a:pt x="358499" y="348281"/>
                  </a:moveTo>
                  <a:lnTo>
                    <a:pt x="222479" y="348281"/>
                  </a:lnTo>
                  <a:lnTo>
                    <a:pt x="285559" y="350096"/>
                  </a:lnTo>
                  <a:lnTo>
                    <a:pt x="356360" y="356360"/>
                  </a:lnTo>
                  <a:lnTo>
                    <a:pt x="358499" y="3482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F93768A6-95CD-B6D8-E645-A2EB1B7EF6B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09232" y="9649859"/>
              <a:ext cx="3026255" cy="818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27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47"/>
            <a:ext cx="10515600" cy="45549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6955" y="6492875"/>
            <a:ext cx="556845" cy="365125"/>
          </a:xfrm>
        </p:spPr>
        <p:txBody>
          <a:bodyPr/>
          <a:lstStyle>
            <a:lvl1pPr algn="ctr">
              <a:defRPr/>
            </a:lvl1pPr>
          </a:lstStyle>
          <a:p>
            <a:fld id="{54D984CE-2E38-4985-B0C4-2327AB354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5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4CE-2E38-4985-B0C4-2327AB35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840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4CE-2E38-4985-B0C4-2327AB35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468"/>
            <a:ext cx="10515600" cy="4789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4CE-2E38-4985-B0C4-2327AB35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4B411B-25D1-2743-0A88-CE0E1B4031CF}"/>
              </a:ext>
            </a:extLst>
          </p:cNvPr>
          <p:cNvSpPr/>
          <p:nvPr userDrawn="1"/>
        </p:nvSpPr>
        <p:spPr>
          <a:xfrm>
            <a:off x="447583" y="6428450"/>
            <a:ext cx="1203664" cy="29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83" y="302981"/>
            <a:ext cx="10515600" cy="38868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96955" y="6456162"/>
            <a:ext cx="494702" cy="293025"/>
          </a:xfrm>
        </p:spPr>
        <p:txBody>
          <a:bodyPr/>
          <a:lstStyle>
            <a:lvl1pPr algn="ctr">
              <a:defRPr/>
            </a:lvl1pPr>
          </a:lstStyle>
          <a:p>
            <a:fld id="{54D984CE-2E38-4985-B0C4-2327AB354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4CE-2E38-4985-B0C4-2327AB35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4CE-2E38-4985-B0C4-2327AB35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6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4CE-2E38-4985-B0C4-2327AB35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4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7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57E0B4-5F81-FE8F-847B-69CBCD75932B}"/>
              </a:ext>
            </a:extLst>
          </p:cNvPr>
          <p:cNvSpPr/>
          <p:nvPr userDrawn="1"/>
        </p:nvSpPr>
        <p:spPr>
          <a:xfrm>
            <a:off x="433754" y="6403242"/>
            <a:ext cx="1336431" cy="27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84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84CE-2E38-4985-B0C4-2327AB35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7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mi.2021.11.02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mi.2021.11.025" TargetMode="External"/><Relationship Id="rId2" Type="http://schemas.openxmlformats.org/officeDocument/2006/relationships/hyperlink" Target="https://doi.org/10.1093/cid/ciae403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mi.2021.11.025" TargetMode="External"/><Relationship Id="rId2" Type="http://schemas.openxmlformats.org/officeDocument/2006/relationships/hyperlink" Target="https://doi.org/10.1093/cid/ciae403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data.org/sites/default/files/2025-08/Viet_Nam_vi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19D6-A497-170D-3557-EF6B671BF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07371"/>
            <a:ext cx="9097109" cy="19797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cs typeface="Times New Roman" panose="02020603050405020304" pitchFamily="18" charset="0"/>
              </a:rPr>
              <a:t>TIẾP CẬN SỚM VÀ PHÙ HỢP </a:t>
            </a:r>
            <a:br>
              <a:rPr lang="en-US" sz="3200" b="1">
                <a:cs typeface="Times New Roman" panose="02020603050405020304" pitchFamily="18" charset="0"/>
              </a:rPr>
            </a:br>
            <a:r>
              <a:rPr lang="en-US" sz="3200" b="1">
                <a:cs typeface="Times New Roman" panose="02020603050405020304" pitchFamily="18" charset="0"/>
              </a:rPr>
              <a:t>TRONG ĐIỀU TRỊ NHIỄM KHUẨN </a:t>
            </a:r>
            <a:br>
              <a:rPr lang="en-US" sz="3200" b="1">
                <a:cs typeface="Times New Roman" panose="02020603050405020304" pitchFamily="18" charset="0"/>
              </a:rPr>
            </a:br>
            <a:r>
              <a:rPr lang="en-US" sz="3200" b="1">
                <a:cs typeface="Times New Roman" panose="02020603050405020304" pitchFamily="18" charset="0"/>
              </a:rPr>
              <a:t>GRAM ÂM KHÁNG CARBAPENEM</a:t>
            </a: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6EA0C-CBD4-3F29-CB9E-152C4D68A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075" y="4670760"/>
            <a:ext cx="7848570" cy="703555"/>
          </a:xfrm>
        </p:spPr>
        <p:txBody>
          <a:bodyPr>
            <a:noAutofit/>
          </a:bodyPr>
          <a:lstStyle/>
          <a:p>
            <a:r>
              <a:rPr lang="en-US" sz="2000" b="1" i="1"/>
              <a:t>TS.BS. Nguyễn Ngọc Tú</a:t>
            </a:r>
            <a:endParaRPr lang="vi-VN" sz="2000" b="1" i="1"/>
          </a:p>
          <a:p>
            <a:r>
              <a:rPr lang="en-US" sz="2000" i="1"/>
              <a:t>Bộ môn Hồi sức cấp cứu và Chống độc – Đại học Y Dược</a:t>
            </a:r>
          </a:p>
          <a:p>
            <a:r>
              <a:rPr lang="en-US" sz="2000" i="1"/>
              <a:t>Khoa ICU – BV Chợ Rẫy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6F2D68-A658-93A1-51CE-76610B75069E}"/>
              </a:ext>
            </a:extLst>
          </p:cNvPr>
          <p:cNvSpPr/>
          <p:nvPr/>
        </p:nvSpPr>
        <p:spPr>
          <a:xfrm>
            <a:off x="710214" y="6134470"/>
            <a:ext cx="1358283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DEAC6-C14D-AE9E-05A0-456EB419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00" y="6289447"/>
            <a:ext cx="1631952" cy="30184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200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PP-ZVA-VNM-0878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0174E-5584-84DD-7646-26224DBBFA80}"/>
              </a:ext>
            </a:extLst>
          </p:cNvPr>
          <p:cNvSpPr txBox="1"/>
          <p:nvPr/>
        </p:nvSpPr>
        <p:spPr>
          <a:xfrm>
            <a:off x="1501419" y="6547970"/>
            <a:ext cx="60942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2436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83919-4AF4-18D2-3005-54DDDE6D8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1A5387-D38D-2878-B476-1CB442EA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302981"/>
            <a:ext cx="10907182" cy="388681"/>
          </a:xfrm>
        </p:spPr>
        <p:txBody>
          <a:bodyPr>
            <a:noAutofit/>
          </a:bodyPr>
          <a:lstStyle/>
          <a:p>
            <a:pPr algn="ctr"/>
            <a:r>
              <a:rPr lang="en-US"/>
              <a:t>Báo cáo giám sát kháng kháng sinh tại Việt Nam 2020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CAC16-1372-3087-534C-A54A998B0D86}"/>
              </a:ext>
            </a:extLst>
          </p:cNvPr>
          <p:cNvSpPr/>
          <p:nvPr/>
        </p:nvSpPr>
        <p:spPr>
          <a:xfrm>
            <a:off x="584828" y="6442501"/>
            <a:ext cx="618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cáo giám sát kháng kháng sinh năm 2020 Của Bộ Y Tế, Công Bố Tháng 11/2023 </a:t>
            </a:r>
            <a:endParaRPr lang="en-US" sz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AFD35-4910-43B2-A187-1B9A276BF5D3}"/>
              </a:ext>
            </a:extLst>
          </p:cNvPr>
          <p:cNvGrpSpPr/>
          <p:nvPr/>
        </p:nvGrpSpPr>
        <p:grpSpPr>
          <a:xfrm>
            <a:off x="1151245" y="1276829"/>
            <a:ext cx="9889509" cy="4719005"/>
            <a:chOff x="1045146" y="590250"/>
            <a:chExt cx="10274210" cy="5345678"/>
          </a:xfrm>
        </p:grpSpPr>
        <p:pic>
          <p:nvPicPr>
            <p:cNvPr id="3" name="Picture 2" descr="A text on a page&#10;&#10;Description automatically generated">
              <a:extLst>
                <a:ext uri="{FF2B5EF4-FFF2-40B4-BE49-F238E27FC236}">
                  <a16:creationId xmlns:a16="http://schemas.microsoft.com/office/drawing/2014/main" id="{F389B941-D6E5-3201-DE09-CD6ABF6E6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590250"/>
              <a:ext cx="10274210" cy="5345678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E01D96F7-2BD5-ECFB-17A8-9DE5F5112786}"/>
                </a:ext>
              </a:extLst>
            </p:cNvPr>
            <p:cNvSpPr/>
            <p:nvPr/>
          </p:nvSpPr>
          <p:spPr>
            <a:xfrm>
              <a:off x="1358578" y="2676832"/>
              <a:ext cx="9945112" cy="1729585"/>
            </a:xfrm>
            <a:prstGeom prst="frame">
              <a:avLst>
                <a:gd name="adj1" fmla="val 81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22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0549349"/>
              </p:ext>
            </p:extLst>
          </p:nvPr>
        </p:nvGraphicFramePr>
        <p:xfrm>
          <a:off x="529308" y="303986"/>
          <a:ext cx="11304587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58815" y="4992648"/>
            <a:ext cx="11412638" cy="1366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2019,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 vi khuẩn hay gặp nhất là </a:t>
            </a: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Acinetobacter baumannii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Klebsiella pneumoniae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Pseudomonas aeruginosa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2022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ăm 2023 thì 4 loại vi khuẩn </a:t>
            </a: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Escherichia coli, Staphylococcus aureus, Acinetobacter baumannii, Klebsiella pneumoniae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 như có 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lệ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 đương nhau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80814" y="1180618"/>
            <a:ext cx="375572" cy="29272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69509-5F63-3523-B305-FCA84E795E75}"/>
              </a:ext>
            </a:extLst>
          </p:cNvPr>
          <p:cNvSpPr txBox="1"/>
          <p:nvPr/>
        </p:nvSpPr>
        <p:spPr>
          <a:xfrm>
            <a:off x="638083" y="6501577"/>
            <a:ext cx="633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vi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4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B9631E-24BF-0A7B-057D-E1158A5A7257}"/>
              </a:ext>
            </a:extLst>
          </p:cNvPr>
          <p:cNvSpPr txBox="1">
            <a:spLocks/>
          </p:cNvSpPr>
          <p:nvPr/>
        </p:nvSpPr>
        <p:spPr>
          <a:xfrm>
            <a:off x="922867" y="572680"/>
            <a:ext cx="10515600" cy="45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5F44EE3-972A-B146-EAC8-6E6142A92B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103735"/>
              </p:ext>
            </p:extLst>
          </p:nvPr>
        </p:nvGraphicFramePr>
        <p:xfrm>
          <a:off x="638083" y="1119645"/>
          <a:ext cx="10994474" cy="49539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996484">
                  <a:extLst>
                    <a:ext uri="{9D8B030D-6E8A-4147-A177-3AD203B41FA5}">
                      <a16:colId xmlns:a16="http://schemas.microsoft.com/office/drawing/2014/main" val="369541265"/>
                    </a:ext>
                  </a:extLst>
                </a:gridCol>
                <a:gridCol w="1998995">
                  <a:extLst>
                    <a:ext uri="{9D8B030D-6E8A-4147-A177-3AD203B41FA5}">
                      <a16:colId xmlns:a16="http://schemas.microsoft.com/office/drawing/2014/main" val="2477641501"/>
                    </a:ext>
                  </a:extLst>
                </a:gridCol>
                <a:gridCol w="1998995">
                  <a:extLst>
                    <a:ext uri="{9D8B030D-6E8A-4147-A177-3AD203B41FA5}">
                      <a16:colId xmlns:a16="http://schemas.microsoft.com/office/drawing/2014/main" val="978868337"/>
                    </a:ext>
                  </a:extLst>
                </a:gridCol>
              </a:tblGrid>
              <a:tr h="381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</a:t>
                      </a:r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khuẩn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lượng</a:t>
                      </a:r>
                      <a:endParaRPr lang="vi-VN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59794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Acinetobacter</a:t>
                      </a:r>
                      <a:r>
                        <a:rPr lang="en-US" sz="2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baumannii</a:t>
                      </a:r>
                      <a:endParaRPr lang="en-US" sz="24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256390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Klebsiella</a:t>
                      </a:r>
                      <a:r>
                        <a:rPr lang="en-US" sz="2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pneumoniae</a:t>
                      </a:r>
                      <a:endParaRPr lang="en-US" sz="24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28351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Pseudomonas aeruginosa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69814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Escherichia coli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87505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Enterococcus </a:t>
                      </a:r>
                      <a:r>
                        <a:rPr lang="en-US" sz="2400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faecium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598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Staphylococcus aureus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54236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Stenotrophomonas</a:t>
                      </a:r>
                      <a:r>
                        <a:rPr lang="en-US" sz="2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maltophilia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50211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Enterococcus </a:t>
                      </a:r>
                      <a:r>
                        <a:rPr lang="en-US" sz="2400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faecalis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61629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Proteus mirabilis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40664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Corynebacterium</a:t>
                      </a:r>
                      <a:r>
                        <a:rPr lang="en-US" sz="2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striatum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46028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538892"/>
                  </a:ext>
                </a:extLst>
              </a:tr>
              <a:tr h="381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6019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0A37A9-868E-EF87-20CF-27C963064853}"/>
              </a:ext>
            </a:extLst>
          </p:cNvPr>
          <p:cNvSpPr txBox="1"/>
          <p:nvPr/>
        </p:nvSpPr>
        <p:spPr>
          <a:xfrm>
            <a:off x="638083" y="6501577"/>
            <a:ext cx="633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vi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8D225-EDFF-2765-F3D3-9DF87E28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Phân bố vi khuẩn tại khoa ICU năm 2023</a:t>
            </a:r>
          </a:p>
        </p:txBody>
      </p:sp>
    </p:spTree>
    <p:extLst>
      <p:ext uri="{BB962C8B-B14F-4D97-AF65-F5344CB8AC3E}">
        <p14:creationId xmlns:p14="http://schemas.microsoft.com/office/powerpoint/2010/main" val="249421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645216-E7C9-D78B-FCE6-5AE8FBED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 (%)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i="1" dirty="0"/>
              <a:t>E. coli </a:t>
            </a:r>
            <a:r>
              <a:rPr lang="en-US" sz="2400" i="1" dirty="0" err="1"/>
              <a:t>tại</a:t>
            </a:r>
            <a:r>
              <a:rPr lang="en-US" sz="2400" i="1" dirty="0"/>
              <a:t> </a:t>
            </a:r>
            <a:r>
              <a:rPr lang="en-US" sz="2400" dirty="0"/>
              <a:t>ICU 2023 (n=59)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B4F05AC-FB53-2766-0D7C-9B0CBD79351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7407036"/>
              </p:ext>
            </p:extLst>
          </p:nvPr>
        </p:nvGraphicFramePr>
        <p:xfrm>
          <a:off x="838200" y="101119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516932-D98C-F77C-1C46-F4B041579539}"/>
              </a:ext>
            </a:extLst>
          </p:cNvPr>
          <p:cNvSpPr txBox="1"/>
          <p:nvPr/>
        </p:nvSpPr>
        <p:spPr>
          <a:xfrm>
            <a:off x="838200" y="5405057"/>
            <a:ext cx="1081750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E. coli </a:t>
            </a:r>
            <a:r>
              <a:rPr lang="en-US" sz="2000" b="1" dirty="0" err="1"/>
              <a:t>đề</a:t>
            </a:r>
            <a:r>
              <a:rPr lang="en-US" sz="2000" b="1" dirty="0"/>
              <a:t> </a:t>
            </a:r>
            <a:r>
              <a:rPr lang="en-US" sz="2000" b="1" dirty="0" err="1"/>
              <a:t>kháng</a:t>
            </a:r>
            <a:r>
              <a:rPr lang="en-US" sz="2000" b="1" dirty="0"/>
              <a:t> 56-76%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 cephalosporin, </a:t>
            </a:r>
            <a:r>
              <a:rPr lang="en-US" sz="2000" b="1" dirty="0" err="1"/>
              <a:t>đề</a:t>
            </a:r>
            <a:r>
              <a:rPr lang="en-US" sz="2000" b="1" dirty="0"/>
              <a:t> </a:t>
            </a:r>
            <a:r>
              <a:rPr lang="en-US" sz="2000" b="1" dirty="0" err="1"/>
              <a:t>kháng</a:t>
            </a:r>
            <a:r>
              <a:rPr lang="en-US" sz="2000" b="1" dirty="0"/>
              <a:t> </a:t>
            </a:r>
            <a:r>
              <a:rPr lang="en-US" sz="2000" b="1" dirty="0" err="1"/>
              <a:t>thấp</a:t>
            </a:r>
            <a:r>
              <a:rPr lang="en-US" sz="2000" b="1" dirty="0"/>
              <a:t>: 16-19%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 carbapenem.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A632-0AD3-84A9-2B9C-FD3170794CAD}"/>
              </a:ext>
            </a:extLst>
          </p:cNvPr>
          <p:cNvSpPr txBox="1"/>
          <p:nvPr/>
        </p:nvSpPr>
        <p:spPr>
          <a:xfrm>
            <a:off x="638083" y="6501577"/>
            <a:ext cx="633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vi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2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698C48-FD9B-B3A4-7E35-D5E736D2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 (%)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i="1" dirty="0"/>
              <a:t>K. pneumoniae </a:t>
            </a:r>
            <a:r>
              <a:rPr lang="en-US" sz="2400" dirty="0" err="1"/>
              <a:t>tại</a:t>
            </a:r>
            <a:r>
              <a:rPr lang="en-US" sz="2400" dirty="0"/>
              <a:t> ICU 2023 (n=282)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6B994FF-F959-7C60-07ED-EC457F50A47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24725407"/>
              </p:ext>
            </p:extLst>
          </p:nvPr>
        </p:nvGraphicFramePr>
        <p:xfrm>
          <a:off x="838200" y="522806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D6DB07-B9EE-CCD4-ED2D-ECE242614C4C}"/>
              </a:ext>
            </a:extLst>
          </p:cNvPr>
          <p:cNvSpPr txBox="1"/>
          <p:nvPr/>
        </p:nvSpPr>
        <p:spPr>
          <a:xfrm>
            <a:off x="849774" y="5093969"/>
            <a:ext cx="10113409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dirty="0"/>
              <a:t>K. </a:t>
            </a:r>
            <a:r>
              <a:rPr lang="en-US" sz="2000" b="1" i="1" dirty="0" err="1"/>
              <a:t>pneumoniae</a:t>
            </a:r>
            <a:r>
              <a:rPr lang="en-US" sz="2000" b="1" i="1" dirty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 </a:t>
            </a:r>
            <a:r>
              <a:rPr lang="en-US" sz="2000" b="1" dirty="0" err="1"/>
              <a:t>kháng</a:t>
            </a:r>
            <a:r>
              <a:rPr lang="en-US" sz="2000" b="1" dirty="0"/>
              <a:t> </a:t>
            </a:r>
            <a:r>
              <a:rPr lang="en-US" sz="2000" b="1" dirty="0" err="1"/>
              <a:t>trên</a:t>
            </a:r>
            <a:r>
              <a:rPr lang="en-US" sz="2000" b="1" dirty="0"/>
              <a:t> 90%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hầu</a:t>
            </a:r>
            <a:r>
              <a:rPr lang="en-US" sz="2000" b="1" dirty="0"/>
              <a:t> </a:t>
            </a:r>
            <a:r>
              <a:rPr lang="en-US" sz="2000" b="1" dirty="0" err="1"/>
              <a:t>hết</a:t>
            </a:r>
            <a:r>
              <a:rPr lang="en-US" sz="2000" b="1" dirty="0"/>
              <a:t> </a:t>
            </a:r>
            <a:r>
              <a:rPr lang="en-US" sz="2000" b="1" dirty="0" err="1"/>
              <a:t>kháng</a:t>
            </a:r>
            <a:r>
              <a:rPr lang="en-US" sz="2000" b="1" dirty="0"/>
              <a:t> </a:t>
            </a:r>
            <a:r>
              <a:rPr lang="en-US" sz="2000" b="1" dirty="0" err="1"/>
              <a:t>sinh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 cephalosporin, fluoroquinolone, pipe/</a:t>
            </a:r>
            <a:r>
              <a:rPr lang="en-US" sz="2000" b="1" dirty="0" err="1"/>
              <a:t>tazo</a:t>
            </a:r>
            <a:r>
              <a:rPr lang="en-US" sz="2000" b="1" dirty="0"/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đề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kháng</a:t>
            </a:r>
            <a:r>
              <a:rPr lang="en-US" sz="2000" b="1" dirty="0">
                <a:solidFill>
                  <a:srgbClr val="FF0000"/>
                </a:solidFill>
              </a:rPr>
              <a:t> 89% </a:t>
            </a:r>
            <a:r>
              <a:rPr lang="en-US" sz="2000" b="1" dirty="0" err="1">
                <a:solidFill>
                  <a:srgbClr val="FF0000"/>
                </a:solidFill>
              </a:rPr>
              <a:t>với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nhóm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carbapenem</a:t>
            </a:r>
            <a:r>
              <a:rPr lang="en-US" sz="2000" b="1" dirty="0"/>
              <a:t>.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B4BFF4-6AB9-BC3E-2812-6B671168B698}"/>
              </a:ext>
            </a:extLst>
          </p:cNvPr>
          <p:cNvSpPr/>
          <p:nvPr/>
        </p:nvSpPr>
        <p:spPr>
          <a:xfrm>
            <a:off x="8049227" y="1434557"/>
            <a:ext cx="1898248" cy="2396067"/>
          </a:xfrm>
          <a:prstGeom prst="roundRect">
            <a:avLst>
              <a:gd name="adj" fmla="val 1119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162191-BDB7-C890-4BE1-D2C1CF9D8195}"/>
              </a:ext>
            </a:extLst>
          </p:cNvPr>
          <p:cNvSpPr txBox="1"/>
          <p:nvPr/>
        </p:nvSpPr>
        <p:spPr>
          <a:xfrm>
            <a:off x="638083" y="6501577"/>
            <a:ext cx="633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vi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0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000E7B-6641-CDB2-08F5-AE3166CA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 (%)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i="1" dirty="0"/>
              <a:t>P. aeruginosa </a:t>
            </a:r>
            <a:r>
              <a:rPr lang="en-US" sz="2400" dirty="0" err="1"/>
              <a:t>tại</a:t>
            </a:r>
            <a:r>
              <a:rPr lang="en-US" sz="2400" i="1" dirty="0"/>
              <a:t> </a:t>
            </a:r>
            <a:r>
              <a:rPr lang="en-US" sz="2400" dirty="0"/>
              <a:t>ICU 2023 (n=214)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D0D813F-B812-9758-34AE-4267AF1C139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7807117"/>
              </p:ext>
            </p:extLst>
          </p:nvPr>
        </p:nvGraphicFramePr>
        <p:xfrm>
          <a:off x="838200" y="87068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D3673CC-2CE9-ABDE-9D2F-F8563CC42BFA}"/>
              </a:ext>
            </a:extLst>
          </p:cNvPr>
          <p:cNvSpPr/>
          <p:nvPr/>
        </p:nvSpPr>
        <p:spPr>
          <a:xfrm>
            <a:off x="838200" y="5401046"/>
            <a:ext cx="9355667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dirty="0"/>
              <a:t>P. aeruginosa </a:t>
            </a:r>
            <a:r>
              <a:rPr lang="en-US" sz="2000" b="1" dirty="0" err="1">
                <a:solidFill>
                  <a:srgbClr val="FF0000"/>
                </a:solidFill>
              </a:rPr>
              <a:t>đề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kháng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trên</a:t>
            </a:r>
            <a:r>
              <a:rPr lang="en-US" sz="2000" b="1" dirty="0">
                <a:solidFill>
                  <a:srgbClr val="FF0000"/>
                </a:solidFill>
              </a:rPr>
              <a:t> 90% </a:t>
            </a:r>
            <a:r>
              <a:rPr lang="en-US" sz="2000" b="1" dirty="0" err="1">
                <a:solidFill>
                  <a:srgbClr val="FF0000"/>
                </a:solidFill>
              </a:rPr>
              <a:t>với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hầu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hết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kháng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sinh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kể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cả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nhóm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carbapenem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thấy</a:t>
            </a:r>
            <a:r>
              <a:rPr lang="en-US" sz="2000" b="1" dirty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 </a:t>
            </a:r>
            <a:r>
              <a:rPr lang="en-US" sz="2000" b="1" dirty="0" err="1"/>
              <a:t>kháng</a:t>
            </a:r>
            <a:r>
              <a:rPr lang="en-US" sz="2000" b="1" dirty="0"/>
              <a:t>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colistin</a:t>
            </a:r>
            <a:r>
              <a:rPr lang="en-US" sz="2000" b="1" dirty="0"/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E4AD94-3FC8-0C79-8CA3-A25EE6F3EE2C}"/>
              </a:ext>
            </a:extLst>
          </p:cNvPr>
          <p:cNvSpPr/>
          <p:nvPr/>
        </p:nvSpPr>
        <p:spPr>
          <a:xfrm>
            <a:off x="3996266" y="1347993"/>
            <a:ext cx="1473200" cy="28532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A1DD3-09E2-7CBA-7C0B-F45C10F502C1}"/>
              </a:ext>
            </a:extLst>
          </p:cNvPr>
          <p:cNvSpPr txBox="1"/>
          <p:nvPr/>
        </p:nvSpPr>
        <p:spPr>
          <a:xfrm>
            <a:off x="638083" y="6501577"/>
            <a:ext cx="633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vi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3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7F31BE-4E7C-D0EA-ED79-54126B8B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 (%)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i="1" dirty="0"/>
              <a:t>A. baumannii </a:t>
            </a:r>
            <a:r>
              <a:rPr lang="en-US" sz="2400" dirty="0" err="1"/>
              <a:t>tại</a:t>
            </a:r>
            <a:r>
              <a:rPr lang="en-US" sz="2400" dirty="0"/>
              <a:t> ICU </a:t>
            </a:r>
            <a:r>
              <a:rPr lang="en-US" sz="2400" dirty="0" err="1"/>
              <a:t>năm</a:t>
            </a:r>
            <a:r>
              <a:rPr lang="en-US" sz="2400" dirty="0"/>
              <a:t> 2023 (n=471)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0BC4ABB-08AC-7C14-73D9-BA2F3E67671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77816596"/>
              </p:ext>
            </p:extLst>
          </p:nvPr>
        </p:nvGraphicFramePr>
        <p:xfrm>
          <a:off x="838200" y="773746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410782-824B-AC99-38AB-6CC11DFBFEFE}"/>
              </a:ext>
            </a:extLst>
          </p:cNvPr>
          <p:cNvSpPr txBox="1"/>
          <p:nvPr/>
        </p:nvSpPr>
        <p:spPr>
          <a:xfrm>
            <a:off x="1134319" y="5334000"/>
            <a:ext cx="903982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baumannii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90%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carbapenem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, đề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colistin 0,6%.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7248B6-0E7E-AEE3-EC32-45EE21626391}"/>
              </a:ext>
            </a:extLst>
          </p:cNvPr>
          <p:cNvSpPr/>
          <p:nvPr/>
        </p:nvSpPr>
        <p:spPr>
          <a:xfrm>
            <a:off x="4511154" y="1244784"/>
            <a:ext cx="1473200" cy="28532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11F6ED-6039-B21F-5DA3-3E6461D31134}"/>
              </a:ext>
            </a:extLst>
          </p:cNvPr>
          <p:cNvSpPr/>
          <p:nvPr/>
        </p:nvSpPr>
        <p:spPr>
          <a:xfrm>
            <a:off x="10396023" y="3090517"/>
            <a:ext cx="838200" cy="10075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FF1BE0-3D33-939A-7503-55E93E01199D}"/>
              </a:ext>
            </a:extLst>
          </p:cNvPr>
          <p:cNvSpPr txBox="1"/>
          <p:nvPr/>
        </p:nvSpPr>
        <p:spPr>
          <a:xfrm>
            <a:off x="638083" y="6501577"/>
            <a:ext cx="633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vi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91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B775-56F4-58F2-712F-8342BD61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sz="3200"/>
              <a:t>ĐỊNH NGHĨA KHÁNG THUỐC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C209E-AA61-541E-0A51-BC0858B8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4BB92E-424F-30ED-4FAB-DF2E0D72C14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1051759"/>
              </p:ext>
            </p:extLst>
          </p:nvPr>
        </p:nvGraphicFramePr>
        <p:xfrm>
          <a:off x="528706" y="1138366"/>
          <a:ext cx="10515600" cy="4676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975">
                  <a:extLst>
                    <a:ext uri="{9D8B030D-6E8A-4147-A177-3AD203B41FA5}">
                      <a16:colId xmlns:a16="http://schemas.microsoft.com/office/drawing/2014/main" val="542572023"/>
                    </a:ext>
                  </a:extLst>
                </a:gridCol>
                <a:gridCol w="7667625">
                  <a:extLst>
                    <a:ext uri="{9D8B030D-6E8A-4147-A177-3AD203B41FA5}">
                      <a16:colId xmlns:a16="http://schemas.microsoft.com/office/drawing/2014/main" val="697395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VN" sz="2000">
                          <a:solidFill>
                            <a:srgbClr val="FF0000"/>
                          </a:solidFill>
                          <a:latin typeface="+mj-lt"/>
                        </a:rPr>
                        <a:t>CDC – 2008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VN" sz="2000">
                          <a:solidFill>
                            <a:srgbClr val="FF0000"/>
                          </a:solidFill>
                          <a:latin typeface="+mj-lt"/>
                        </a:rPr>
                        <a:t>Magiorakos – 2012 </a:t>
                      </a:r>
                      <a:r>
                        <a:rPr lang="en-VN" sz="2000" baseline="30000">
                          <a:solidFill>
                            <a:schemeClr val="tx1"/>
                          </a:solidFill>
                          <a:latin typeface="+mj-lt"/>
                        </a:rPr>
                        <a:t>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MDR </a:t>
                      </a:r>
                      <a:r>
                        <a:rPr lang="vi-VN" sz="2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(MultiDrug Resistance): </a:t>
                      </a:r>
                      <a:r>
                        <a:rPr lang="vi-VN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kháng ≥ 1 KS ở ≥ 3 nhóm KS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XDR (Extensive Drug Resistance): </a:t>
                      </a:r>
                      <a:r>
                        <a:rPr lang="vi-VN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kháng ≥ 1 KS ở tất cả nhóm KS, nhạy ≤ 2 nhóm KS.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PDR (PanDrug Resistance): </a:t>
                      </a:r>
                      <a:r>
                        <a:rPr lang="vi-VN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kháng tất cả KS ở các nhóm KS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3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VN" sz="2000" b="1">
                          <a:solidFill>
                            <a:srgbClr val="FF0000"/>
                          </a:solidFill>
                          <a:latin typeface="+mj-lt"/>
                        </a:rPr>
                        <a:t>CDC – 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+mj-lt"/>
                        </a:rPr>
                        <a:t>﻿FQR (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+mj-lt"/>
                        </a:rPr>
                        <a:t>F</a:t>
                      </a: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uoroquinolone resistance)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ESCR (</a:t>
                      </a: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+mj-lt"/>
                        </a:rPr>
                        <a:t>xtended-spectrum cephalosporin resistance)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+mj-lt"/>
                        </a:rPr>
                        <a:t>CR (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+mj-lt"/>
                        </a:rPr>
                        <a:t>Carbapenem resistance)</a:t>
                      </a:r>
                      <a:endParaRPr lang="en-VN" sz="20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97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VN" sz="2000" b="1">
                          <a:solidFill>
                            <a:srgbClr val="FF0000"/>
                          </a:solidFill>
                          <a:latin typeface="+mj-lt"/>
                        </a:rPr>
                        <a:t>Kadri – 2018 </a:t>
                      </a:r>
                      <a:r>
                        <a:rPr lang="en-VN" sz="2000" b="1" baseline="30000">
                          <a:solidFill>
                            <a:schemeClr val="tx1"/>
                          </a:solidFill>
                          <a:latin typeface="+mj-lt"/>
                        </a:rPr>
                        <a:t>(2)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VN" sz="2000" b="1">
                          <a:solidFill>
                            <a:srgbClr val="FF0000"/>
                          </a:solidFill>
                          <a:latin typeface="+mj-lt"/>
                        </a:rPr>
                        <a:t>IDSA - 2021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VN" sz="2000" b="1">
                          <a:solidFill>
                            <a:schemeClr val="tx1"/>
                          </a:solidFill>
                          <a:latin typeface="+mj-lt"/>
                        </a:rPr>
                        <a:t>DTR (Difficult to Treat Resistance): </a:t>
                      </a:r>
                      <a:r>
                        <a:rPr lang="en-VN" sz="2000">
                          <a:solidFill>
                            <a:schemeClr val="tx1"/>
                          </a:solidFill>
                          <a:latin typeface="+mj-lt"/>
                        </a:rPr>
                        <a:t>không nhạy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</a:rPr>
                        <a:t>﻿piperacillin-tazobactam, ceftazidime, cefepime, aztreonam, meropenem, imipenem-cilastatin, ciprofloxacin, và levofloxacin.</a:t>
                      </a:r>
                      <a:endParaRPr lang="en-VN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024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C8A2B2-4207-031A-2C88-850876491D63}"/>
              </a:ext>
            </a:extLst>
          </p:cNvPr>
          <p:cNvSpPr txBox="1"/>
          <p:nvPr/>
        </p:nvSpPr>
        <p:spPr>
          <a:xfrm>
            <a:off x="447583" y="6396335"/>
            <a:ext cx="92086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en-US" sz="1100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Magiorakos AP. </a:t>
            </a:r>
            <a:r>
              <a:rPr lang="en-US" sz="1100" b="0" i="1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Clin Microbiol Infect</a:t>
            </a:r>
            <a:r>
              <a:rPr lang="en-US" sz="1100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 2012;18(3):268-281. doi:10.1111/j.1469-0691.2011.03570.x</a:t>
            </a:r>
            <a:endParaRPr lang="en-VN" sz="1100" b="0" i="0" u="none" strike="noStrike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228600" indent="-228600">
              <a:buAutoNum type="arabicParenBoth"/>
            </a:pPr>
            <a:r>
              <a:rPr lang="en-V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﻿Kadri SS. Clin Infect Dis 2018; 67: 1803–14</a:t>
            </a:r>
          </a:p>
        </p:txBody>
      </p:sp>
    </p:spTree>
    <p:extLst>
      <p:ext uri="{BB962C8B-B14F-4D97-AF65-F5344CB8AC3E}">
        <p14:creationId xmlns:p14="http://schemas.microsoft.com/office/powerpoint/2010/main" val="159598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43600-2732-6097-FB43-5AE5D957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sz="3200"/>
              <a:t>CƠ CHẾ ĐỀ KHÁNG KHÁNG SINH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39778-CAB1-D01A-2D27-978F420D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6C3C14-E404-711F-9AD8-5410838216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71332" y="1066446"/>
            <a:ext cx="7245752" cy="4629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2154C1-E2FE-A09B-4E1F-5D02CA965FEB}"/>
              </a:ext>
            </a:extLst>
          </p:cNvPr>
          <p:cNvSpPr txBox="1"/>
          <p:nvPr/>
        </p:nvSpPr>
        <p:spPr>
          <a:xfrm>
            <a:off x="7199453" y="3993267"/>
            <a:ext cx="4797239" cy="2345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Đột biến gen, chuyển giao qua plasmid</a:t>
            </a:r>
          </a:p>
          <a:p>
            <a:pPr marL="5715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 đổi mục tiêu tấn công của thuốc</a:t>
            </a:r>
          </a:p>
          <a:p>
            <a:pPr marL="5715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 đổi cấu trúc màng vi sinh vật</a:t>
            </a:r>
          </a:p>
          <a:p>
            <a:pPr marL="5715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 hệ thống bơm, đẩy thuốc</a:t>
            </a:r>
          </a:p>
          <a:p>
            <a:pPr marL="5715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men làm bất hoạt thuốc</a:t>
            </a:r>
          </a:p>
          <a:p>
            <a:pPr marL="5715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 thành lớp biofilm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B81D8-05B8-C615-F594-5C871EC11DF9}"/>
              </a:ext>
            </a:extLst>
          </p:cNvPr>
          <p:cNvSpPr txBox="1"/>
          <p:nvPr/>
        </p:nvSpPr>
        <p:spPr>
          <a:xfrm>
            <a:off x="287905" y="6402619"/>
            <a:ext cx="5001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rPr>
              <a:t>Multidrug-resistant Gram-negative bacterial infections, Macesic, Nenad et al.</a:t>
            </a:r>
          </a:p>
          <a:p>
            <a:pPr algn="l"/>
            <a:r>
              <a:rPr lang="en-US" sz="100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rPr>
              <a:t>The Lancet, Volume 405, Issue 10474, 257 - 272</a:t>
            </a:r>
          </a:p>
        </p:txBody>
      </p:sp>
    </p:spTree>
    <p:extLst>
      <p:ext uri="{BB962C8B-B14F-4D97-AF65-F5344CB8AC3E}">
        <p14:creationId xmlns:p14="http://schemas.microsoft.com/office/powerpoint/2010/main" val="272338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17D4-BA9D-0046-382B-3D8855AC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302981"/>
            <a:ext cx="11833156" cy="38868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﻿ENTEROBACTERALES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400" i="1" u="none" strike="noStrike">
                <a:effectLst/>
                <a:latin typeface="+mj-lt"/>
              </a:rPr>
              <a:t>Klebsiella spp, Escherichia coli, </a:t>
            </a:r>
            <a:r>
              <a:rPr lang="en-US" sz="2400" b="0" i="1" u="none" strike="noStrike">
                <a:effectLst/>
                <a:latin typeface="+mj-lt"/>
              </a:rPr>
              <a:t>Yersinia pestis, Salmonella, Shigella</a:t>
            </a:r>
            <a:endParaRPr lang="en-VN" sz="2400" i="1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FB9AA-2611-A295-24C8-5A1A49FC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F7D5CFD-69C4-BF59-9378-277E040A047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4883303"/>
              </p:ext>
            </p:extLst>
          </p:nvPr>
        </p:nvGraphicFramePr>
        <p:xfrm>
          <a:off x="0" y="1048199"/>
          <a:ext cx="10515600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F4A336-25D4-1A5E-CD4E-4F819841C4CC}"/>
              </a:ext>
            </a:extLst>
          </p:cNvPr>
          <p:cNvSpPr txBox="1"/>
          <p:nvPr/>
        </p:nvSpPr>
        <p:spPr>
          <a:xfrm>
            <a:off x="256074" y="6502966"/>
            <a:ext cx="50017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i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  <a:t>Thông tin do BCV cung cấp</a:t>
            </a:r>
            <a:endParaRPr lang="en-US" sz="1000" i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CF81-ACF7-4184-0C08-217711A1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15" y="302981"/>
            <a:ext cx="9951868" cy="400404"/>
          </a:xfrm>
        </p:spPr>
        <p:txBody>
          <a:bodyPr/>
          <a:lstStyle/>
          <a:p>
            <a:r>
              <a:rPr lang="en-US" sz="3200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2453-40F2-CBF2-A943-25FFE6AC36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1315" y="1501775"/>
            <a:ext cx="9773916" cy="43245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Pfizer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3. Pfizer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thỏa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chuấn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Pfizer,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ty con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2092E-2F83-141C-73E8-AB5E5F57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5231" y="6478246"/>
            <a:ext cx="390617" cy="293025"/>
          </a:xfrm>
        </p:spPr>
        <p:txBody>
          <a:bodyPr/>
          <a:lstStyle/>
          <a:p>
            <a:fld id="{54D984CE-2E38-4985-B0C4-2327AB354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9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810A-D7D2-5097-371D-B9095DF4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/>
              <a:t>CƠ CHẾ KHÁNG THUỐC </a:t>
            </a:r>
            <a:r>
              <a:rPr lang="en-VN">
                <a:solidFill>
                  <a:srgbClr val="FF0000"/>
                </a:solidFill>
              </a:rPr>
              <a:t>CRE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69046-2136-4564-9C14-9C15D91F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69BDE4-3CEF-CB5E-C7AC-3B4CD669C1C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8744" y="1250055"/>
            <a:ext cx="8853488" cy="4638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972893-A47B-1AE7-C4CF-FA616DD95B13}"/>
              </a:ext>
            </a:extLst>
          </p:cNvPr>
          <p:cNvSpPr txBox="1"/>
          <p:nvPr/>
        </p:nvSpPr>
        <p:spPr>
          <a:xfrm>
            <a:off x="6078835" y="2536472"/>
            <a:ext cx="5986793" cy="2805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Tỷ lệ kháng Carbapenem kháng nhau từng vùng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 b="1" i="1">
                <a:solidFill>
                  <a:srgbClr val="FF0000"/>
                </a:solidFill>
                <a:latin typeface="+mj-lt"/>
              </a:rPr>
              <a:t>K. pneumonie </a:t>
            </a:r>
            <a:r>
              <a:rPr lang="en-VN" sz="2000">
                <a:latin typeface="+mj-lt"/>
              </a:rPr>
              <a:t>là tác nhân kháng Carbapenem thường gặp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VN" sz="2000">
                <a:latin typeface="+mj-lt"/>
              </a:rPr>
              <a:t>Tỷ lệ tiết Carbapenemase cao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VN" sz="2000">
                <a:latin typeface="+mj-lt"/>
              </a:rPr>
              <a:t>Loại men Carbapenemase khác nhau từng vùng, khu vực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42D66-925A-2AD9-4FDA-27C447432C33}"/>
              </a:ext>
            </a:extLst>
          </p:cNvPr>
          <p:cNvSpPr txBox="1"/>
          <p:nvPr/>
        </p:nvSpPr>
        <p:spPr>
          <a:xfrm>
            <a:off x="361709" y="6402619"/>
            <a:ext cx="9106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/>
              </a:rPr>
              <a:t>Eichenberger, E.M.; Thaden, J.T. Epidemiology and Mechanisms of Resistance of Extensively Drug Resistant Gram-Negative Bacteria. </a:t>
            </a:r>
            <a:r>
              <a:rPr lang="en-US" sz="1000" b="0" i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/>
              </a:rPr>
              <a:t>Antibiotics</a:t>
            </a:r>
            <a:r>
              <a:rPr lang="en-US" sz="10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/>
              </a:rPr>
              <a:t> </a:t>
            </a:r>
            <a:r>
              <a:rPr lang="en-US" sz="1000" b="1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/>
              </a:rPr>
              <a:t>2019</a:t>
            </a:r>
            <a:r>
              <a:rPr lang="en-US" sz="10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/>
              </a:rPr>
              <a:t>, </a:t>
            </a:r>
            <a:r>
              <a:rPr lang="en-US" sz="1000" b="0" i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/>
              </a:rPr>
              <a:t>8</a:t>
            </a:r>
            <a:r>
              <a:rPr lang="en-US" sz="10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/>
              </a:rPr>
              <a:t>, 37. https://doi.org/10.3390/antibiotics8020037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0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052E9-A94D-955C-F38C-C6782A8D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3D174C-3425-2079-5DBA-98DF87EA6EF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00343" y="74412"/>
            <a:ext cx="9204356" cy="6262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B7043-E76B-EFA7-A3A4-D27E56DC245A}"/>
              </a:ext>
            </a:extLst>
          </p:cNvPr>
          <p:cNvSpPr txBox="1"/>
          <p:nvPr/>
        </p:nvSpPr>
        <p:spPr>
          <a:xfrm>
            <a:off x="489031" y="6402619"/>
            <a:ext cx="9060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Ruppé, Etienne &amp; Woerther, Paul-Louis &amp; Barbier, François. (2015). Mechanisms of antimicrobial resistance in Gram-negative bacilli. Annals of intensive care. 5. 61. 10.1186/s13613-015-0061-0. </a:t>
            </a:r>
          </a:p>
        </p:txBody>
      </p:sp>
    </p:spTree>
    <p:extLst>
      <p:ext uri="{BB962C8B-B14F-4D97-AF65-F5344CB8AC3E}">
        <p14:creationId xmlns:p14="http://schemas.microsoft.com/office/powerpoint/2010/main" val="1045603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FA91-BE40-E109-B9A1-89C65A98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302981"/>
            <a:ext cx="11393318" cy="388681"/>
          </a:xfrm>
        </p:spPr>
        <p:txBody>
          <a:bodyPr/>
          <a:lstStyle/>
          <a:p>
            <a:r>
              <a:rPr lang="en-VN"/>
              <a:t>CƠ CHẾ KHÁNG THUỐC CỦA </a:t>
            </a:r>
            <a:r>
              <a:rPr lang="en-VN" i="1">
                <a:solidFill>
                  <a:srgbClr val="FFFF00"/>
                </a:solidFill>
              </a:rPr>
              <a:t>PSEUDOMONAS</a:t>
            </a:r>
            <a:r>
              <a:rPr lang="en-VN">
                <a:solidFill>
                  <a:srgbClr val="FFFF00"/>
                </a:solidFill>
              </a:rPr>
              <a:t> VỚI DTR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28EE5-9EF7-5A50-55B0-6E3E7D5B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86F893-E9D6-0BC4-C79C-8F08D4CC9C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74775"/>
            <a:ext cx="8532813" cy="4981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747E18-7505-E7C4-EB55-374FAA7E56B7}"/>
              </a:ext>
            </a:extLst>
          </p:cNvPr>
          <p:cNvSpPr txBox="1"/>
          <p:nvPr/>
        </p:nvSpPr>
        <p:spPr>
          <a:xfrm>
            <a:off x="6457952" y="4274303"/>
            <a:ext cx="5472112" cy="1881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>
                <a:latin typeface="+mj-lt"/>
              </a:rPr>
              <a:t>Tại Mỹ, </a:t>
            </a:r>
            <a:r>
              <a:rPr lang="en-VN" sz="2000" i="1">
                <a:latin typeface="+mj-lt"/>
              </a:rPr>
              <a:t>Pseudomonas</a:t>
            </a:r>
            <a:r>
              <a:rPr lang="en-VN" sz="2000">
                <a:latin typeface="+mj-lt"/>
              </a:rPr>
              <a:t> kháng thuốc: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 b="1">
                <a:solidFill>
                  <a:srgbClr val="FF0000"/>
                </a:solidFill>
                <a:latin typeface="+mj-lt"/>
              </a:rPr>
              <a:t>Cơ chế bơm là chính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Kháng Carbapenem theo cơ chế sinh men thấp, chủ yếu MBL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CBF6D-B066-60AB-A455-08C01B7BBF9E}"/>
              </a:ext>
            </a:extLst>
          </p:cNvPr>
          <p:cNvSpPr txBox="1"/>
          <p:nvPr/>
        </p:nvSpPr>
        <p:spPr>
          <a:xfrm>
            <a:off x="199664" y="6402619"/>
            <a:ext cx="10333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 Mono Web"/>
              </a:rPr>
              <a:t>Eichenberger, E.M.; Thaden, J.T. Epidemiology and Mechanisms of Resistance of Extensively Drug Resistant Gram-Negative Bacteria. Antibiotics 2019, 8, 37. https://doi.org/10.3390/antibiotics8020037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82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9790483-3705-2943-9CCF-7D75757D41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34235" y="983649"/>
          <a:ext cx="6444016" cy="4539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549">
                  <a:extLst>
                    <a:ext uri="{9D8B030D-6E8A-4147-A177-3AD203B41FA5}">
                      <a16:colId xmlns:a16="http://schemas.microsoft.com/office/drawing/2014/main" val="4223330403"/>
                    </a:ext>
                  </a:extLst>
                </a:gridCol>
                <a:gridCol w="922398">
                  <a:extLst>
                    <a:ext uri="{9D8B030D-6E8A-4147-A177-3AD203B41FA5}">
                      <a16:colId xmlns:a16="http://schemas.microsoft.com/office/drawing/2014/main" val="3281166154"/>
                    </a:ext>
                  </a:extLst>
                </a:gridCol>
                <a:gridCol w="3117141">
                  <a:extLst>
                    <a:ext uri="{9D8B030D-6E8A-4147-A177-3AD203B41FA5}">
                      <a16:colId xmlns:a16="http://schemas.microsoft.com/office/drawing/2014/main" val="2025259908"/>
                    </a:ext>
                  </a:extLst>
                </a:gridCol>
                <a:gridCol w="1742928">
                  <a:extLst>
                    <a:ext uri="{9D8B030D-6E8A-4147-A177-3AD203B41FA5}">
                      <a16:colId xmlns:a16="http://schemas.microsoft.com/office/drawing/2014/main" val="255033175"/>
                    </a:ext>
                  </a:extLst>
                </a:gridCol>
              </a:tblGrid>
              <a:tr h="36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gene/men</a:t>
                      </a:r>
                      <a:endParaRPr lang="vi-VN" sz="2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vi-VN" sz="2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carbapenemase</a:t>
                      </a:r>
                      <a:endParaRPr lang="vi-VN" sz="2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số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54546"/>
                  </a:ext>
                </a:extLst>
              </a:tr>
              <a:tr h="36000">
                <a:tc rowSpan="3"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gen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(n=32)</a:t>
                      </a:r>
                      <a:endParaRPr lang="vi-VN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vi-VN" sz="2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2200" b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KPC</a:t>
                      </a:r>
                      <a:endParaRPr lang="vi-VN" sz="2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2800423"/>
                  </a:ext>
                </a:extLst>
              </a:tr>
              <a:tr h="36000">
                <a:tc gridSpan="2" vMerge="1">
                  <a:txBody>
                    <a:bodyPr/>
                    <a:lstStyle/>
                    <a:p>
                      <a:pPr algn="l" fontAlgn="b"/>
                      <a:endParaRPr lang="vi-VN" sz="2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vi-VN" sz="2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vi-VN" sz="22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  <a:endParaRPr lang="vi-VN" sz="2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6301737"/>
                  </a:ext>
                </a:extLst>
              </a:tr>
              <a:tr h="3600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vi-VN" sz="2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vi-VN" sz="2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NDM</a:t>
                      </a:r>
                      <a:endParaRPr lang="vi-VN" sz="2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vi-VN" sz="2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5225908"/>
                  </a:ext>
                </a:extLst>
              </a:tr>
              <a:tr h="36000">
                <a:tc rowSpan="3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gene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10)</a:t>
                      </a:r>
                      <a:endParaRPr lang="vi-VN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 hMerge="1">
                  <a:txBody>
                    <a:bodyPr/>
                    <a:lstStyle/>
                    <a:p>
                      <a:pPr algn="l" fontAlgn="ctr"/>
                      <a:endParaRPr lang="vi-VN" sz="2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vi-VN" sz="2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NDM,IMP</a:t>
                      </a:r>
                      <a:endParaRPr lang="vi-VN" sz="2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721716"/>
                  </a:ext>
                </a:extLst>
              </a:tr>
              <a:tr h="3600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vi-VN" sz="2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vi-VN" sz="2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NDM,</a:t>
                      </a:r>
                      <a:r>
                        <a:rPr lang="vi-VN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KPC</a:t>
                      </a:r>
                      <a:endParaRPr lang="vi-VN" sz="2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2737110"/>
                  </a:ext>
                </a:extLst>
              </a:tr>
              <a:tr h="3600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vi-VN" sz="2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vi-VN" sz="2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NDM</a:t>
                      </a:r>
                      <a:r>
                        <a:rPr lang="vi-VN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,OXA</a:t>
                      </a:r>
                      <a:endParaRPr lang="vi-VN" sz="2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3387045"/>
                  </a:ext>
                </a:extLst>
              </a:tr>
              <a:tr h="3600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(n=3)</a:t>
                      </a:r>
                      <a:endParaRPr lang="vi-VN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vi-VN" sz="2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vi-VN" sz="2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NDM,IMP</a:t>
                      </a:r>
                      <a:r>
                        <a:rPr lang="vi-VN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,OXA</a:t>
                      </a:r>
                      <a:endParaRPr lang="vi-VN" sz="2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5768259"/>
                  </a:ext>
                </a:extLst>
              </a:tr>
              <a:tr h="4528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Negative</a:t>
                      </a:r>
                      <a:endParaRPr lang="vi-VN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vi-VN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(15%)</a:t>
                      </a:r>
                      <a:endParaRPr lang="vi-VN" sz="2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00978"/>
                  </a:ext>
                </a:extLst>
              </a:tr>
              <a:tr h="452881">
                <a:tc>
                  <a:txBody>
                    <a:bodyPr/>
                    <a:lstStyle/>
                    <a:p>
                      <a:pPr algn="r" fontAlgn="b"/>
                      <a:endParaRPr lang="vi-VN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vi-V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số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vi-VN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2754077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9369328" y="1688916"/>
            <a:ext cx="236248" cy="2936460"/>
          </a:xfrm>
          <a:prstGeom prst="rightBrace">
            <a:avLst>
              <a:gd name="adj1" fmla="val 55702"/>
              <a:gd name="adj2" fmla="val 5093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1793" y="2832233"/>
            <a:ext cx="1894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42/53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(79,2%)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gene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80" y="1515826"/>
            <a:ext cx="2901818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</a:t>
            </a:r>
            <a:r>
              <a:rPr kumimoji="0" lang="vi-VN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ươn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pháp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chủng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AB70CA-EB3C-D44A-03FD-4366162C2950}"/>
              </a:ext>
            </a:extLst>
          </p:cNvPr>
          <p:cNvSpPr txBox="1"/>
          <p:nvPr/>
        </p:nvSpPr>
        <p:spPr>
          <a:xfrm>
            <a:off x="9605576" y="1688915"/>
            <a:ext cx="244506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85%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Chủng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Carbapnem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gen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thuốc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73F404-CE54-366F-4298-3D5D5910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9" y="256812"/>
            <a:ext cx="11964202" cy="455490"/>
          </a:xfrm>
        </p:spPr>
        <p:txBody>
          <a:bodyPr/>
          <a:lstStyle/>
          <a:p>
            <a:pPr algn="ctr"/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Carbapenem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i="1" dirty="0"/>
              <a:t>Pseudomonas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Việt Nam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2B5CDF-8C84-E535-5AAF-1D3EA3DD1565}"/>
              </a:ext>
            </a:extLst>
          </p:cNvPr>
          <p:cNvSpPr/>
          <p:nvPr/>
        </p:nvSpPr>
        <p:spPr>
          <a:xfrm>
            <a:off x="2463540" y="5418884"/>
            <a:ext cx="726492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/>
              <a:t>Năm</a:t>
            </a:r>
            <a:r>
              <a:rPr lang="en-US" sz="2000" b="1" dirty="0"/>
              <a:t> 2024, </a:t>
            </a:r>
            <a:r>
              <a:rPr lang="en-US" sz="2000" b="1" dirty="0" err="1"/>
              <a:t>tại</a:t>
            </a:r>
            <a:r>
              <a:rPr lang="en-US" sz="2000" b="1" dirty="0"/>
              <a:t> </a:t>
            </a:r>
            <a:r>
              <a:rPr lang="en-US" sz="2000" b="1" dirty="0" err="1"/>
              <a:t>Bệnh</a:t>
            </a:r>
            <a:r>
              <a:rPr lang="en-US" sz="2000" b="1" dirty="0"/>
              <a:t> </a:t>
            </a:r>
            <a:r>
              <a:rPr lang="en-US" sz="2000" b="1" dirty="0" err="1"/>
              <a:t>viện</a:t>
            </a:r>
            <a:r>
              <a:rPr lang="en-US" sz="2000" b="1" dirty="0"/>
              <a:t> </a:t>
            </a:r>
            <a:r>
              <a:rPr lang="en-US" sz="2000" b="1" dirty="0" err="1"/>
              <a:t>Chợ</a:t>
            </a:r>
            <a:r>
              <a:rPr lang="en-US" sz="2000" b="1" dirty="0"/>
              <a:t> </a:t>
            </a:r>
            <a:r>
              <a:rPr lang="en-US" sz="2000" b="1" dirty="0" err="1"/>
              <a:t>Rẫy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85% </a:t>
            </a:r>
            <a:r>
              <a:rPr lang="en-US" sz="2000" b="1" i="1" dirty="0">
                <a:solidFill>
                  <a:srgbClr val="FF0000"/>
                </a:solidFill>
              </a:rPr>
              <a:t>P. aeruginosa </a:t>
            </a:r>
            <a:r>
              <a:rPr lang="en-US" sz="2000" b="1" dirty="0" err="1">
                <a:solidFill>
                  <a:srgbClr val="FF0000"/>
                </a:solidFill>
              </a:rPr>
              <a:t>kháng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Carbapenemase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sinh</a:t>
            </a:r>
            <a:r>
              <a:rPr lang="en-US" sz="2000" b="1" dirty="0">
                <a:solidFill>
                  <a:srgbClr val="FF0000"/>
                </a:solidFill>
              </a:rPr>
              <a:t> men </a:t>
            </a:r>
            <a:r>
              <a:rPr lang="en-US" sz="2000" b="1" dirty="0" err="1">
                <a:solidFill>
                  <a:srgbClr val="FF0000"/>
                </a:solidFill>
              </a:rPr>
              <a:t>Carbapenemase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2A5452-0BC5-03A0-2261-BA03BA1E862B}"/>
              </a:ext>
            </a:extLst>
          </p:cNvPr>
          <p:cNvSpPr txBox="1"/>
          <p:nvPr/>
        </p:nvSpPr>
        <p:spPr>
          <a:xfrm>
            <a:off x="5854995" y="6555616"/>
            <a:ext cx="633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TSBS Trương Thiên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- Thông tin vi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- 2024</a:t>
            </a:r>
          </a:p>
        </p:txBody>
      </p:sp>
    </p:spTree>
    <p:extLst>
      <p:ext uri="{BB962C8B-B14F-4D97-AF65-F5344CB8AC3E}">
        <p14:creationId xmlns:p14="http://schemas.microsoft.com/office/powerpoint/2010/main" val="1959950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FB929-D6FB-7C79-C79C-E247EFA8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84CE-2E38-4985-B0C4-2327AB35411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D580D-199B-6367-BFBC-2DDFA4317A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3" r="6103"/>
          <a:stretch>
            <a:fillRect/>
          </a:stretch>
        </p:blipFill>
        <p:spPr>
          <a:xfrm>
            <a:off x="-1" y="2213971"/>
            <a:ext cx="7772400" cy="4637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6BF252-04F1-D1C5-2A04-F1F2FB1CFBE6}"/>
              </a:ext>
            </a:extLst>
          </p:cNvPr>
          <p:cNvSpPr txBox="1"/>
          <p:nvPr/>
        </p:nvSpPr>
        <p:spPr>
          <a:xfrm>
            <a:off x="7521440" y="2213971"/>
            <a:ext cx="4467527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</a:rPr>
              <a:t>Nghiên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cứu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năm</a:t>
            </a:r>
            <a:r>
              <a:rPr lang="en-US" sz="2000" b="1" dirty="0">
                <a:solidFill>
                  <a:srgbClr val="002060"/>
                </a:solidFill>
              </a:rPr>
              <a:t> 2020-2021 </a:t>
            </a: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tại</a:t>
            </a:r>
            <a:r>
              <a:rPr lang="en-US" sz="2000" b="1" dirty="0">
                <a:solidFill>
                  <a:srgbClr val="002060"/>
                </a:solidFill>
              </a:rPr>
              <a:t> BV Bạch Mai, </a:t>
            </a:r>
            <a:r>
              <a:rPr lang="en-US" sz="2000" b="1" dirty="0">
                <a:solidFill>
                  <a:srgbClr val="FF0000"/>
                </a:solidFill>
              </a:rPr>
              <a:t>55%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chủng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Pseudomonas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kháng</a:t>
            </a:r>
            <a:r>
              <a:rPr lang="en-US" sz="2000" b="1" dirty="0">
                <a:solidFill>
                  <a:srgbClr val="002060"/>
                </a:solidFill>
              </a:rPr>
              <a:t> Carbapenem </a:t>
            </a:r>
            <a:r>
              <a:rPr lang="en-US" sz="2000" b="1" dirty="0" err="1">
                <a:solidFill>
                  <a:srgbClr val="002060"/>
                </a:solidFill>
              </a:rPr>
              <a:t>được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định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sinh</a:t>
            </a:r>
            <a:r>
              <a:rPr lang="en-US" sz="2000" b="1" dirty="0">
                <a:solidFill>
                  <a:srgbClr val="002060"/>
                </a:solidFill>
              </a:rPr>
              <a:t> men </a:t>
            </a:r>
            <a:r>
              <a:rPr lang="en-US" sz="2000" b="1" dirty="0" err="1">
                <a:solidFill>
                  <a:srgbClr val="002060"/>
                </a:solidFill>
              </a:rPr>
              <a:t>Carbapenemase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86B319-C549-E28A-D315-0A040EA64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275" y="914399"/>
            <a:ext cx="5123848" cy="1376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2DD776E-A706-0C18-44C8-12D776C6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" y="254517"/>
            <a:ext cx="11960994" cy="455613"/>
          </a:xfrm>
        </p:spPr>
        <p:txBody>
          <a:bodyPr/>
          <a:lstStyle/>
          <a:p>
            <a:pPr algn="ctr"/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Carbapenem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i="1" dirty="0"/>
              <a:t>Pseudomonas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Việt Nam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289EFE-285E-8FCD-AD0C-7E654467FE12}"/>
              </a:ext>
            </a:extLst>
          </p:cNvPr>
          <p:cNvSpPr/>
          <p:nvPr/>
        </p:nvSpPr>
        <p:spPr>
          <a:xfrm>
            <a:off x="1982804" y="2483317"/>
            <a:ext cx="972152" cy="21467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76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978E-B4AE-8FCC-E324-D6476387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302981"/>
            <a:ext cx="11744417" cy="38868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﻿</a:t>
            </a:r>
            <a:r>
              <a:rPr lang="en-US" sz="2800">
                <a:solidFill>
                  <a:srgbClr val="FFFF00"/>
                </a:solidFill>
              </a:rPr>
              <a:t>CARBAPENEM-RESISTANT </a:t>
            </a:r>
            <a:r>
              <a:rPr lang="en-US" sz="2800" i="1">
                <a:solidFill>
                  <a:srgbClr val="FFFF00"/>
                </a:solidFill>
              </a:rPr>
              <a:t>ACINETOBACTER BAUMANNII</a:t>
            </a:r>
            <a:br>
              <a:rPr lang="en-US" sz="2800" i="1">
                <a:solidFill>
                  <a:srgbClr val="FF0000"/>
                </a:solidFill>
              </a:rPr>
            </a:br>
            <a:r>
              <a:rPr lang="en-US" sz="2800" i="1"/>
              <a:t>CRAB</a:t>
            </a:r>
            <a:endParaRPr lang="en-VN" sz="2800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1AA3D-F0BD-1568-BD26-A9BB18F3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18A01-7CA9-AE2C-22AC-AC8EE7FF1FB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4092" y="1085005"/>
            <a:ext cx="8542338" cy="5051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87110-CD50-6943-2897-C50428F336FD}"/>
              </a:ext>
            </a:extLst>
          </p:cNvPr>
          <p:cNvSpPr txBox="1"/>
          <p:nvPr/>
        </p:nvSpPr>
        <p:spPr>
          <a:xfrm>
            <a:off x="6130374" y="4045331"/>
            <a:ext cx="5472112" cy="2343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Khó phân biệt colonization hay gây bệnh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Kháng thuốc qua nhiều cơ chế: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VN" sz="2000">
                <a:latin typeface="+mj-lt"/>
              </a:rPr>
              <a:t>Tiết men Carbapenamse chủ yếu OXA, đôi khi có MBL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VN" sz="2000">
                <a:latin typeface="+mj-lt"/>
              </a:rPr>
              <a:t>Đột biến PBPs kháng sulbactam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D841E-154B-D9C8-2050-DFB01B0C9F42}"/>
              </a:ext>
            </a:extLst>
          </p:cNvPr>
          <p:cNvSpPr txBox="1"/>
          <p:nvPr/>
        </p:nvSpPr>
        <p:spPr>
          <a:xfrm>
            <a:off x="199664" y="6402619"/>
            <a:ext cx="10333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 Mono Web"/>
              </a:rPr>
              <a:t>Eichenberger, E.M.; Thaden, J.T. Epidemiology and Mechanisms of Resistance of Extensively Drug Resistant Gram-Negative Bacteria. Antibiotics 2019, 8, 37. https://doi.org/10.3390/antibiotics8020037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0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0B1C86-2794-EC01-8B06-4CCE42DD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302981"/>
            <a:ext cx="11613238" cy="388681"/>
          </a:xfrm>
        </p:spPr>
        <p:txBody>
          <a:bodyPr/>
          <a:lstStyle/>
          <a:p>
            <a:r>
              <a:rPr lang="en-VN" sz="3000">
                <a:solidFill>
                  <a:srgbClr val="FFFF00"/>
                </a:solidFill>
              </a:rPr>
              <a:t>KHÁNG SINH CŨ </a:t>
            </a:r>
            <a:r>
              <a:rPr lang="en-VN" sz="3000"/>
              <a:t>ĐIỀU TRỊ VI KHUẨN GRAM ÂM ĐA KHÁNG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C3F92-BAB4-2FDD-7A0F-626F671C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t>26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142686-4DF3-A89E-BBB2-D1F585360FD2}"/>
              </a:ext>
            </a:extLst>
          </p:cNvPr>
          <p:cNvSpPr/>
          <p:nvPr/>
        </p:nvSpPr>
        <p:spPr>
          <a:xfrm>
            <a:off x="583557" y="1193346"/>
            <a:ext cx="3014663" cy="1700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Aminoglycoside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Colistin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Fosfomycin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7D6E9A-8A8D-5248-2C4A-F13B1BE28DD2}"/>
              </a:ext>
            </a:extLst>
          </p:cNvPr>
          <p:cNvSpPr/>
          <p:nvPr/>
        </p:nvSpPr>
        <p:spPr>
          <a:xfrm>
            <a:off x="583557" y="3798636"/>
            <a:ext cx="4862514" cy="1300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Carbapenem liều cao, truyền kéo dài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Double Carbapenem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88399-7455-26C8-D717-C03C6EF5D38F}"/>
              </a:ext>
            </a:extLst>
          </p:cNvPr>
          <p:cNvSpPr/>
          <p:nvPr/>
        </p:nvSpPr>
        <p:spPr>
          <a:xfrm>
            <a:off x="719531" y="5332546"/>
            <a:ext cx="3595687" cy="840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Liều cao Tygecycline</a:t>
            </a: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5DB778FA-602C-41B9-8527-84C0289473DB}"/>
              </a:ext>
            </a:extLst>
          </p:cNvPr>
          <p:cNvSpPr/>
          <p:nvPr/>
        </p:nvSpPr>
        <p:spPr>
          <a:xfrm rot="4450211">
            <a:off x="2545393" y="2217040"/>
            <a:ext cx="2437350" cy="866504"/>
          </a:xfrm>
          <a:prstGeom prst="bentArrow">
            <a:avLst>
              <a:gd name="adj1" fmla="val 19205"/>
              <a:gd name="adj2" fmla="val 25000"/>
              <a:gd name="adj3" fmla="val 25000"/>
              <a:gd name="adj4" fmla="val 506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8" name="Plus 17">
            <a:extLst>
              <a:ext uri="{FF2B5EF4-FFF2-40B4-BE49-F238E27FC236}">
                <a16:creationId xmlns:a16="http://schemas.microsoft.com/office/drawing/2014/main" id="{D1DF374A-E293-A99B-8EB4-66FE5BEB2FDA}"/>
              </a:ext>
            </a:extLst>
          </p:cNvPr>
          <p:cNvSpPr/>
          <p:nvPr/>
        </p:nvSpPr>
        <p:spPr>
          <a:xfrm>
            <a:off x="3828261" y="1629084"/>
            <a:ext cx="815791" cy="840216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Minus 18">
            <a:extLst>
              <a:ext uri="{FF2B5EF4-FFF2-40B4-BE49-F238E27FC236}">
                <a16:creationId xmlns:a16="http://schemas.microsoft.com/office/drawing/2014/main" id="{DA47DC73-C47E-42D7-2C4B-6AFC20243296}"/>
              </a:ext>
            </a:extLst>
          </p:cNvPr>
          <p:cNvSpPr/>
          <p:nvPr/>
        </p:nvSpPr>
        <p:spPr>
          <a:xfrm>
            <a:off x="3813973" y="2279995"/>
            <a:ext cx="888631" cy="57149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1FDD54-0910-715A-33AE-D01E9FF8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457" y="1187203"/>
            <a:ext cx="6692900" cy="426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7973FE-726F-C0B6-3FAB-014D682719DB}"/>
              </a:ext>
            </a:extLst>
          </p:cNvPr>
          <p:cNvSpPr txBox="1"/>
          <p:nvPr/>
        </p:nvSpPr>
        <p:spPr>
          <a:xfrm>
            <a:off x="447583" y="6436951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Garduno (2021). </a:t>
            </a:r>
            <a:r>
              <a:rPr lang="en-US" sz="900" b="0" i="1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Expert Review of Anti-Infective Therapy</a:t>
            </a:r>
            <a:r>
              <a:rPr lang="en-US" sz="900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 </a:t>
            </a:r>
            <a:r>
              <a:rPr lang="en-US" sz="900" b="0" i="1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20</a:t>
            </a:r>
            <a:r>
              <a:rPr lang="en-US" sz="900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(4), 513–53</a:t>
            </a:r>
          </a:p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Trích dẫn được hiệu chỉnh để không bao gồm thông tin ngoài nhãn phê duyệt</a:t>
            </a:r>
            <a:endParaRPr lang="en-VN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44408B-64C6-CE54-953A-EE684EA60176}"/>
              </a:ext>
            </a:extLst>
          </p:cNvPr>
          <p:cNvSpPr txBox="1"/>
          <p:nvPr/>
        </p:nvSpPr>
        <p:spPr>
          <a:xfrm>
            <a:off x="8001000" y="6743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D0B8CB-DBFC-4FE9-8E99-BB86E7FBEF3A}"/>
              </a:ext>
            </a:extLst>
          </p:cNvPr>
          <p:cNvSpPr/>
          <p:nvPr/>
        </p:nvSpPr>
        <p:spPr>
          <a:xfrm>
            <a:off x="5841358" y="3277943"/>
            <a:ext cx="5376862" cy="1300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41782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3B31-18E6-B6CA-DB2B-64EFBAEF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>
                <a:solidFill>
                  <a:srgbClr val="FFFF00"/>
                </a:solidFill>
              </a:rPr>
              <a:t>KHÁNG SINH MỚI </a:t>
            </a:r>
            <a:r>
              <a:rPr lang="en-VN"/>
              <a:t>ĐIỀU TRỊ KHUẨN GRAM ÂM ĐA KHÁNG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D33B700-3280-FBF8-39F9-DBF909B2F2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12962" y="1080831"/>
            <a:ext cx="7966075" cy="525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9A1D7-424C-C303-BB8F-291BD39FBCC6}"/>
              </a:ext>
            </a:extLst>
          </p:cNvPr>
          <p:cNvSpPr txBox="1"/>
          <p:nvPr/>
        </p:nvSpPr>
        <p:spPr>
          <a:xfrm>
            <a:off x="606707" y="6496968"/>
            <a:ext cx="75187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Saran S, Rao NS, Azim A. New and promising anti-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bacterials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Can this promise be sustained? J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Anaesthesiol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Clin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Pharmacol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2020;36:13-9.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B03361-4E00-3403-5B77-F3EEBC0ACDCD}"/>
              </a:ext>
            </a:extLst>
          </p:cNvPr>
          <p:cNvSpPr/>
          <p:nvPr/>
        </p:nvSpPr>
        <p:spPr>
          <a:xfrm>
            <a:off x="8335962" y="2211126"/>
            <a:ext cx="1743075" cy="514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011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036170-4046-DC09-C1B0-0329EC6E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PHỔ TÁC DỤNG </a:t>
            </a:r>
            <a:r>
              <a:rPr lang="en-VN"/>
              <a:t>KHÁNG SINH MỚI </a:t>
            </a:r>
            <a:r>
              <a:rPr lang="en-US"/>
              <a:t>THEO KIỂU </a:t>
            </a:r>
            <a:r>
              <a:rPr lang="en-VN"/>
              <a:t>GENE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85E61-0E8E-1B1D-79B9-A8AF0D9A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B139A-716F-F61E-361B-6A6C5920CA52}"/>
              </a:ext>
            </a:extLst>
          </p:cNvPr>
          <p:cNvSpPr txBox="1"/>
          <p:nvPr/>
        </p:nvSpPr>
        <p:spPr>
          <a:xfrm>
            <a:off x="300942" y="6497692"/>
            <a:ext cx="85189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Avery LM &amp; Nicolau DP. Expert Opin. Investig. Drugs 2018; 27: 325-338</a:t>
            </a:r>
          </a:p>
        </p:txBody>
      </p:sp>
      <p:graphicFrame>
        <p:nvGraphicFramePr>
          <p:cNvPr id="2" name="Table 17">
            <a:extLst>
              <a:ext uri="{FF2B5EF4-FFF2-40B4-BE49-F238E27FC236}">
                <a16:creationId xmlns:a16="http://schemas.microsoft.com/office/drawing/2014/main" id="{16A3243D-2264-8800-5DF3-D6C5E36BDA3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3759989"/>
              </p:ext>
            </p:extLst>
          </p:nvPr>
        </p:nvGraphicFramePr>
        <p:xfrm>
          <a:off x="1015543" y="2340761"/>
          <a:ext cx="9379680" cy="331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0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98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17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6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</a:rPr>
                        <a:t>Ceftolozane/Tazobactam 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</a:rPr>
                        <a:t>Ceftazidime/Avibactam</a:t>
                      </a:r>
                    </a:p>
                  </a:txBody>
                  <a:tcPr marL="91416" marR="91416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6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</a:rPr>
                        <a:t>Imipenem/Relebactam</a:t>
                      </a:r>
                      <a:endParaRPr lang="en-US" sz="1400"/>
                    </a:p>
                  </a:txBody>
                  <a:tcPr marL="91416" marR="91416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</a:rPr>
                        <a:t>Meropenem/Vaborbactam</a:t>
                      </a:r>
                      <a:r>
                        <a:rPr lang="en-US" sz="1400" b="1" dirty="0"/>
                        <a:t> </a:t>
                      </a:r>
                      <a:endParaRPr lang="en-US" sz="1400" b="0" dirty="0"/>
                    </a:p>
                  </a:txBody>
                  <a:tcPr marL="91416" marR="91416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</a:rPr>
                        <a:t>Cefiderocol</a:t>
                      </a:r>
                      <a:endParaRPr lang="en-US" sz="1400" b="1" dirty="0"/>
                    </a:p>
                  </a:txBody>
                  <a:tcPr marL="91416" marR="91416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17">
            <a:extLst>
              <a:ext uri="{FF2B5EF4-FFF2-40B4-BE49-F238E27FC236}">
                <a16:creationId xmlns:a16="http://schemas.microsoft.com/office/drawing/2014/main" id="{06EDC939-BA4E-BFE6-B8D5-952A86A07C02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2053457"/>
              </p:ext>
            </p:extLst>
          </p:nvPr>
        </p:nvGraphicFramePr>
        <p:xfrm>
          <a:off x="3422193" y="1047603"/>
          <a:ext cx="6961597" cy="1319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8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5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23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latin typeface="Arial" panose="020B0604020202020204" pitchFamily="34" charset="0"/>
                        </a:rPr>
                        <a:t>Pseudomonas aeruginosa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</a:rPr>
                        <a:t>Enterobacterales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852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latin typeface="Arial" panose="020B0604020202020204" pitchFamily="34" charset="0"/>
                        </a:rPr>
                        <a:t>AmpC</a:t>
                      </a:r>
                      <a:endParaRPr lang="en-US" sz="1500" b="1" dirty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 b="1">
                          <a:latin typeface="Arial" panose="020B0604020202020204" pitchFamily="34" charset="0"/>
                        </a:rPr>
                        <a:t>↑Efflux</a:t>
                      </a:r>
                      <a:endParaRPr lang="en-US" sz="1500" b="1" dirty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latin typeface="Arial" panose="020B0604020202020204" pitchFamily="34" charset="0"/>
                        </a:rPr>
                        <a:t>↓OprD</a:t>
                      </a:r>
                      <a:endParaRPr lang="en-US" sz="1500" b="1" dirty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</a:rPr>
                        <a:t>ESBLs</a:t>
                      </a:r>
                    </a:p>
                  </a:txBody>
                  <a:tcPr marL="91416" marR="91416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</a:rPr>
                        <a:t>KPC</a:t>
                      </a:r>
                    </a:p>
                  </a:txBody>
                  <a:tcPr marL="91416" marR="91416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</a:rPr>
                        <a:t>MBLs</a:t>
                      </a:r>
                    </a:p>
                  </a:txBody>
                  <a:tcPr marL="91416" marR="91416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latin typeface="Arial" panose="020B0604020202020204" pitchFamily="34" charset="0"/>
                        </a:rPr>
                        <a:t>AmpC</a:t>
                      </a:r>
                      <a:endParaRPr lang="en-US" sz="1500" b="1" dirty="0"/>
                    </a:p>
                  </a:txBody>
                  <a:tcPr marL="91416" marR="91416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</a:rPr>
                        <a:t>OXA-48</a:t>
                      </a:r>
                    </a:p>
                  </a:txBody>
                  <a:tcPr marL="91416" marR="91416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BA59733-6E9C-07E1-1AEE-BE4854BE783D}"/>
              </a:ext>
            </a:extLst>
          </p:cNvPr>
          <p:cNvGrpSpPr/>
          <p:nvPr/>
        </p:nvGrpSpPr>
        <p:grpSpPr>
          <a:xfrm>
            <a:off x="848920" y="5968456"/>
            <a:ext cx="5404660" cy="173294"/>
            <a:chOff x="995970" y="6480154"/>
            <a:chExt cx="5404660" cy="6189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83AA97-5B20-1CCB-CA58-49AE7B826FBB}"/>
                </a:ext>
              </a:extLst>
            </p:cNvPr>
            <p:cNvSpPr txBox="1"/>
            <p:nvPr/>
          </p:nvSpPr>
          <p:spPr>
            <a:xfrm>
              <a:off x="2002319" y="6521985"/>
              <a:ext cx="1037058" cy="57716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6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597F13-943E-9657-D923-3E2E180939A0}"/>
                </a:ext>
              </a:extLst>
            </p:cNvPr>
            <p:cNvSpPr txBox="1"/>
            <p:nvPr/>
          </p:nvSpPr>
          <p:spPr>
            <a:xfrm>
              <a:off x="2676562" y="6490166"/>
              <a:ext cx="182832" cy="49244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3ED04E-4826-88BC-9F9D-8138C31D2213}"/>
                </a:ext>
              </a:extLst>
            </p:cNvPr>
            <p:cNvSpPr txBox="1"/>
            <p:nvPr/>
          </p:nvSpPr>
          <p:spPr>
            <a:xfrm>
              <a:off x="5101831" y="6488132"/>
              <a:ext cx="182832" cy="49244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116415-F312-3749-2DA9-D7707BB7D371}"/>
                </a:ext>
              </a:extLst>
            </p:cNvPr>
            <p:cNvSpPr txBox="1"/>
            <p:nvPr/>
          </p:nvSpPr>
          <p:spPr>
            <a:xfrm>
              <a:off x="4108285" y="6521986"/>
              <a:ext cx="1037058" cy="3231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600" cap="none" spc="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Partial </a:t>
              </a:r>
              <a:r>
                <a:rPr kumimoji="0" lang="en-US" sz="1050" b="0" i="0" u="none" strike="noStrike" kern="600" cap="none" spc="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(40-80%)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D30D75-26A6-CEE2-3DDE-7859CBACE546}"/>
                </a:ext>
              </a:extLst>
            </p:cNvPr>
            <p:cNvSpPr txBox="1"/>
            <p:nvPr/>
          </p:nvSpPr>
          <p:spPr>
            <a:xfrm>
              <a:off x="5363572" y="6521986"/>
              <a:ext cx="1037058" cy="3231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6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Absent </a:t>
              </a:r>
              <a:r>
                <a:rPr kumimoji="0" lang="en-US" sz="1050" b="0" i="0" u="none" strike="noStrike" kern="6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(&lt;40%)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6DBEDC-AFFA-927F-7C5E-4C1A993290D0}"/>
                </a:ext>
              </a:extLst>
            </p:cNvPr>
            <p:cNvSpPr txBox="1"/>
            <p:nvPr/>
          </p:nvSpPr>
          <p:spPr>
            <a:xfrm>
              <a:off x="2928504" y="6521986"/>
              <a:ext cx="1037058" cy="3231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600" cap="none" spc="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Present </a:t>
              </a:r>
              <a:r>
                <a:rPr kumimoji="0" lang="en-US" sz="1050" b="0" i="0" u="none" strike="noStrike" kern="600" cap="none" spc="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(&gt;80%)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935B8D-F146-5728-7631-665F8A551C70}"/>
                </a:ext>
              </a:extLst>
            </p:cNvPr>
            <p:cNvSpPr txBox="1"/>
            <p:nvPr/>
          </p:nvSpPr>
          <p:spPr>
            <a:xfrm>
              <a:off x="995970" y="6480154"/>
              <a:ext cx="681943" cy="49244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600" cap="none" spc="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KEY:</a:t>
              </a:r>
              <a:endParaRPr kumimoji="0" lang="en-US" sz="1600" b="1" i="0" u="none" strike="noStrike" kern="6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D431936-72D4-4BD1-B1BE-9BD297600560}"/>
              </a:ext>
            </a:extLst>
          </p:cNvPr>
          <p:cNvSpPr txBox="1"/>
          <p:nvPr/>
        </p:nvSpPr>
        <p:spPr>
          <a:xfrm>
            <a:off x="3727374" y="5968456"/>
            <a:ext cx="182832" cy="13786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491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58971-519E-7E72-7405-EFF627B2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F938E-9D5C-463E-F855-9C9EB599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23" y="2982416"/>
            <a:ext cx="9873383" cy="2733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167ED-B132-03AB-88CA-0A1AD6425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923" y="282860"/>
            <a:ext cx="9627882" cy="25992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7029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B518-ADD4-831F-51AC-5BA029AD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sz="3600"/>
              <a:t>NỘI 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6E08-1F14-9AC5-318F-1653CF6A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9787359" cy="4351338"/>
          </a:xfrm>
        </p:spPr>
        <p:txBody>
          <a:bodyPr anchor="t"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VN">
                <a:solidFill>
                  <a:srgbClr val="002060"/>
                </a:solidFill>
              </a:rPr>
              <a:t>Tình hình dịch tễ nhiễm vi khuẩn gram âm đa kháng</a:t>
            </a:r>
            <a:endParaRPr lang="en-US">
              <a:solidFill>
                <a:srgbClr val="00206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VN">
                <a:solidFill>
                  <a:srgbClr val="002060"/>
                </a:solidFill>
              </a:rPr>
              <a:t>Hướng dẫn của IDSA và ESCMID trong điều trị vi khuẩn gram âm đa kháng</a:t>
            </a:r>
            <a:endParaRPr lang="en-US">
              <a:solidFill>
                <a:srgbClr val="00206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VN">
                <a:solidFill>
                  <a:srgbClr val="002060"/>
                </a:solidFill>
              </a:rPr>
              <a:t>Vai trò của kháng sinh thế hệ mới trong điều trị vi khuẩn gram âm đa kháng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48744-84E0-5E9A-84C1-EFA955E0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09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020043-5EC0-3F98-7D41-953F69FB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/>
              <a:t>LỰA CHỌN KHÁNG SINH ĐIỀU TRỊ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A9DACC-1A50-B5C2-2FDE-83B76AEC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D9382-3205-1D1D-0CC3-690F326583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8706" y="1398243"/>
            <a:ext cx="10515600" cy="4351338"/>
          </a:xfrm>
        </p:spPr>
        <p:txBody>
          <a:bodyPr anchor="t">
            <a:norm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VN" sz="2800"/>
              <a:t>Vị trí nhiễm khuẩn (tiểu, phổi, máu)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VN" sz="2800"/>
              <a:t>Mức độ nặng của nhiễm khuẩn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VN" sz="2800"/>
              <a:t>Tác nhân gây nhiễm khuẩn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VN" sz="2800"/>
              <a:t>Cơ chế đề kháng kháng sinh (ESBL, NDM, OXA,...)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1B56B-F8DB-77B0-7CBB-2A952A4CD057}"/>
              </a:ext>
            </a:extLst>
          </p:cNvPr>
          <p:cNvSpPr txBox="1"/>
          <p:nvPr/>
        </p:nvSpPr>
        <p:spPr>
          <a:xfrm>
            <a:off x="254643" y="6402619"/>
            <a:ext cx="85189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Thông tin do BCV cung cấp</a:t>
            </a:r>
          </a:p>
        </p:txBody>
      </p:sp>
    </p:spTree>
    <p:extLst>
      <p:ext uri="{BB962C8B-B14F-4D97-AF65-F5344CB8AC3E}">
        <p14:creationId xmlns:p14="http://schemas.microsoft.com/office/powerpoint/2010/main" val="1997891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67165C-6926-6EF6-3873-BDDDD509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P</a:t>
            </a:r>
            <a:r>
              <a:rPr lang="en-VN" sz="3600"/>
              <a:t>HÁ</a:t>
            </a:r>
            <a:r>
              <a:rPr lang="en-US" sz="3600"/>
              <a:t>C</a:t>
            </a:r>
            <a:r>
              <a:rPr lang="en-VN" sz="3600"/>
              <a:t> ĐỒ ĐIỀU TRỊ </a:t>
            </a:r>
            <a:r>
              <a:rPr lang="en-VN" sz="3600">
                <a:solidFill>
                  <a:srgbClr val="FFFF00"/>
                </a:solidFill>
              </a:rPr>
              <a:t>CRE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6A0A6-765E-C41B-77B3-9ACB31A4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4AD083D-B1AC-311C-B8E8-F2B9E7C6D6E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5562753"/>
              </p:ext>
            </p:extLst>
          </p:nvPr>
        </p:nvGraphicFramePr>
        <p:xfrm>
          <a:off x="626679" y="1438135"/>
          <a:ext cx="10938641" cy="381677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938641">
                  <a:extLst>
                    <a:ext uri="{9D8B030D-6E8A-4147-A177-3AD203B41FA5}">
                      <a16:colId xmlns:a16="http://schemas.microsoft.com/office/drawing/2014/main" val="2780224682"/>
                    </a:ext>
                  </a:extLst>
                </a:gridCol>
              </a:tblGrid>
              <a:tr h="5603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VN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ESCMID –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145675"/>
                  </a:ext>
                </a:extLst>
              </a:tr>
              <a:tr h="16549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Nhiễm trùng không nặng: 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 dụng KS cũ 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(ví dụ: aminoglycosides hoặc tigecycline), chọn lựa dựa vào 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KSĐ còn nhạy và nguồn nhiễm khuẩn.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NTT phức tạp: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aminoglycosides ưu tiên hơn tigecycline.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856349"/>
                  </a:ext>
                </a:extLst>
              </a:tr>
              <a:tr h="160145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Nhiễm trùng nặng: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meropenem–vaborbactam hoặc ceftazidime– avibactam </a:t>
                      </a:r>
                      <a:r>
                        <a:rPr lang="en-US" sz="2000" b="1" kern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nếu còn nhạy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MBL và/hoặc kháng với các KS khác: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Cefiderocol.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Điều trị thay thế: 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Ceftazidime–avibactam kết hợp aztreonam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3177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9FF42E-A966-E33F-9AAC-E1EE6AA108F6}"/>
              </a:ext>
            </a:extLst>
          </p:cNvPr>
          <p:cNvSpPr txBox="1"/>
          <p:nvPr/>
        </p:nvSpPr>
        <p:spPr>
          <a:xfrm>
            <a:off x="0" y="6389051"/>
            <a:ext cx="1014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</a:rPr>
              <a:t>Paul, M., Carrara, E., Retamar, P., Tängdén, T., Bitterman, R., Bonomo, R. A., de Waele, J., Daikos, G. L., Akova, M., Harbarth, S., Pulcini, C., Garnacho-Montero, J., Seme, K., Tumbarello, M., Lindemann, P. C., Gandra, S., Yu, Y., Bassetti, M., Mouton, J. W., Tacconelli, E., … Rodríguez-Baño, J. (2022). European Society of Clinical Microbiology and Infectious Diseases (ESCMID) guidelines for the treatment of infections caused by multidrug-resistant Gram-negative bacilli (endorsed by European society of intensive care medicine). Clinical microbiology and infection : the official publication of the European Society of Clinical Microbiology and Infectious Diseases, 28(4), 521–547. </a:t>
            </a:r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https://doi.org/10.1016/j.cmi.2021.11.025</a:t>
            </a:r>
            <a:endParaRPr lang="en-US" sz="6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</a:rPr>
              <a:t>Trích dẫn được hiệu chỉnh để không bao gồm thông tin ngoài nhãn phê duyệt</a:t>
            </a:r>
          </a:p>
        </p:txBody>
      </p:sp>
    </p:spTree>
    <p:extLst>
      <p:ext uri="{BB962C8B-B14F-4D97-AF65-F5344CB8AC3E}">
        <p14:creationId xmlns:p14="http://schemas.microsoft.com/office/powerpoint/2010/main" val="1485161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67165C-6926-6EF6-3873-BDDDD509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P</a:t>
            </a:r>
            <a:r>
              <a:rPr lang="en-VN" sz="3600"/>
              <a:t>HÁ</a:t>
            </a:r>
            <a:r>
              <a:rPr lang="en-US" sz="3600"/>
              <a:t>C</a:t>
            </a:r>
            <a:r>
              <a:rPr lang="en-VN" sz="3600"/>
              <a:t> ĐỒ ĐIỀU TRỊ </a:t>
            </a:r>
            <a:r>
              <a:rPr lang="en-VN" sz="3600" i="1">
                <a:solidFill>
                  <a:srgbClr val="FFFF00"/>
                </a:solidFill>
              </a:rPr>
              <a:t>CRE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6A0A6-765E-C41B-77B3-9ACB31A4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4AD083D-B1AC-311C-B8E8-F2B9E7C6D6E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6938528"/>
              </p:ext>
            </p:extLst>
          </p:nvPr>
        </p:nvGraphicFramePr>
        <p:xfrm>
          <a:off x="447583" y="1125618"/>
          <a:ext cx="11277571" cy="520573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277571">
                  <a:extLst>
                    <a:ext uri="{9D8B030D-6E8A-4147-A177-3AD203B41FA5}">
                      <a16:colId xmlns:a16="http://schemas.microsoft.com/office/drawing/2014/main" val="2780224682"/>
                    </a:ext>
                  </a:extLst>
                </a:gridCol>
              </a:tblGrid>
              <a:tr h="4990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VN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IDSA - 2024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145675"/>
                  </a:ext>
                </a:extLst>
              </a:tr>
              <a:tr h="37440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VN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Viêm bàng quang</a:t>
                      </a:r>
                      <a:r>
                        <a:rPr lang="en-V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﻿nitrofurantoin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TMP/SMX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ciprofloxacin,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levofloxacin 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 còn nhạy). </a:t>
                      </a: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Phác đồ thay thế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aminoglycoside, fosfomycin uống, colistin, ceftazidime–avibactam, meropenem–vaborbactam, imipenem–relebactam, hoặc cefiderocol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NTT phức tạp hoặc viêm đài bể thận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TMP/SMX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ciprofloxacin, levofloxacin 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kern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Nếu còn nhạy)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ceftazidime–avibactam, meropenem–vaborbactam, imipenem–relebactam, cefiderocol. </a:t>
                      </a: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Phác đồ thay thế: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﻿aminoglycosides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Kháng ﻿Ertapenem, còn nhạy meropenem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liều chuẩn meropenem hoặc imipenem cho viêm bàng quang. Truyền kéo dài Meronem cho NT còn lại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856349"/>
                  </a:ext>
                </a:extLst>
              </a:tr>
              <a:tr h="9626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Tất cả nhiễm trùng còn lại (bao gồm cả nhiễm trùng nặng): 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dựa vào gen carbapenemase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 không có XN carbapenemase thì dựa vào dịch tễ học men carbapenemase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454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D1DF2D-5F57-CE22-DC53-1A3BE1623A07}"/>
              </a:ext>
            </a:extLst>
          </p:cNvPr>
          <p:cNvSpPr txBox="1"/>
          <p:nvPr/>
        </p:nvSpPr>
        <p:spPr>
          <a:xfrm>
            <a:off x="447583" y="6350169"/>
            <a:ext cx="100853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Pranita D Tamma, Emily L Heil, Julie Ann Justo, Amy J Mathers, Michael J Satlin, Robert A Bonomo, Infectious Diseases Society of America 2024 Guidance on the Treatment of Antimicrobial-Resistant Gram-Negative Infections, Clinical Infectious Diseases, 2024;, ciae403, https://doi.org/10.1093/cid/ciae403</a:t>
            </a:r>
            <a:b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Trích dẫn được hiệu chỉnh để không bao gồm thông tin ngoài nhãn phê duyệt</a:t>
            </a:r>
          </a:p>
        </p:txBody>
      </p:sp>
    </p:spTree>
    <p:extLst>
      <p:ext uri="{BB962C8B-B14F-4D97-AF65-F5344CB8AC3E}">
        <p14:creationId xmlns:p14="http://schemas.microsoft.com/office/powerpoint/2010/main" val="2012259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EBE9-DDBD-B8F7-7376-B326C9D0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P</a:t>
            </a:r>
            <a:r>
              <a:rPr lang="en-VN" sz="3600"/>
              <a:t>HÁ</a:t>
            </a:r>
            <a:r>
              <a:rPr lang="en-US" sz="3600"/>
              <a:t>C</a:t>
            </a:r>
            <a:r>
              <a:rPr lang="en-VN" sz="3600"/>
              <a:t> ĐỒ ĐIỀU TRỊ </a:t>
            </a:r>
            <a:r>
              <a:rPr lang="en-VN" sz="3600" i="1">
                <a:solidFill>
                  <a:srgbClr val="FFFF00"/>
                </a:solidFill>
              </a:rPr>
              <a:t>PSEUDOMONAS</a:t>
            </a:r>
            <a:r>
              <a:rPr lang="en-VN" sz="3600">
                <a:solidFill>
                  <a:srgbClr val="FFFF00"/>
                </a:solidFill>
              </a:rPr>
              <a:t> VỚI DTR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357F6-AF6D-C946-63A1-5743A569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DC4A3B-0455-2C07-8E60-CF8E9B3CD94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7925330"/>
              </p:ext>
            </p:extLst>
          </p:nvPr>
        </p:nvGraphicFramePr>
        <p:xfrm>
          <a:off x="527159" y="1033000"/>
          <a:ext cx="11137682" cy="517639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93945">
                  <a:extLst>
                    <a:ext uri="{9D8B030D-6E8A-4147-A177-3AD203B41FA5}">
                      <a16:colId xmlns:a16="http://schemas.microsoft.com/office/drawing/2014/main" val="144495069"/>
                    </a:ext>
                  </a:extLst>
                </a:gridCol>
                <a:gridCol w="7043737">
                  <a:extLst>
                    <a:ext uri="{9D8B030D-6E8A-4147-A177-3AD203B41FA5}">
                      <a16:colId xmlns:a16="http://schemas.microsoft.com/office/drawing/2014/main" val="2780224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VN" sz="2000">
                          <a:solidFill>
                            <a:schemeClr val="bg1"/>
                          </a:solidFill>
                          <a:latin typeface="+mj-lt"/>
                        </a:rPr>
                        <a:t>ESCMID –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VN" sz="2000">
                          <a:solidFill>
                            <a:schemeClr val="bg1"/>
                          </a:solidFill>
                          <a:latin typeface="+mj-lt"/>
                        </a:rPr>
                        <a:t>IDSA - 2024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14567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Nhiễm trùng nặng: </a:t>
                      </a: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ceftolozane–tazobactam </a:t>
                      </a:r>
                      <a:r>
                        <a:rPr lang="en-US" sz="2000" b="1" kern="120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nếu còn nhạy.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Bằng chứng hiện tại chưa đủ để dùng cefiderocol, imipenem–relebactam, ceftazidime–avibactam</a:t>
                      </a:r>
                      <a:endParaRPr lang="en-VN" sz="2000" b="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VN" sz="2000" b="1">
                          <a:latin typeface="+mj-lt"/>
                        </a:rPr>
                        <a:t>Viêm bàng quang</a:t>
                      </a:r>
                      <a:r>
                        <a:rPr lang="en-VN" sz="2000">
                          <a:latin typeface="+mj-lt"/>
                        </a:rPr>
                        <a:t>: </a:t>
                      </a:r>
                      <a:r>
                        <a:rPr lang="en-US" sz="2000">
                          <a:latin typeface="+mj-lt"/>
                        </a:rPr>
                        <a:t>﻿﻿ceftolozane–tazobactam, ceftazidime–avibactam, imipenem–relebactam, cefiderocol.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NTT phức tạp hoặc viêm đài bể thận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﻿ceftolozane–tazobactam, ceftazidime–avibactam, imipenem–relebactam, cefiderocol.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Phác đồ thay thế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﻿1 liều tobramycin hoặc amikacin.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856349"/>
                  </a:ext>
                </a:extLst>
              </a:tr>
              <a:tr h="196416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000" b="1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+mj-lt"/>
                        </a:rPr>
                        <a:t>Tất cả nhiễm trùng còn lại (bao gồm cả nhiễm trùng nặng): 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+mj-lt"/>
                        </a:rPr>
                        <a:t>﻿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+mj-lt"/>
                        </a:rPr>
                        <a:t>ceftolozane–tazobactam, ceftazidime–avibactam, imipenem–relebactam.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latin typeface="+mj-lt"/>
                        </a:rPr>
                        <a:t>Phác đồ thay thế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+mj-lt"/>
                        </a:rPr>
                        <a:t>: cefiderocol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454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VN" sz="2000" b="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MBL (eg, NDM, VIM, or IMP): </a:t>
                      </a: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cefiderocol</a:t>
                      </a:r>
                      <a:endParaRPr lang="en-US" sz="20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7061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FCF919-6F0F-F5F4-0043-8BDBFC472A4D}"/>
              </a:ext>
            </a:extLst>
          </p:cNvPr>
          <p:cNvSpPr txBox="1"/>
          <p:nvPr/>
        </p:nvSpPr>
        <p:spPr>
          <a:xfrm>
            <a:off x="0" y="6201076"/>
            <a:ext cx="1029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Pranita D Tamma,, Infectious Diseases Society of America 2024 Guidance on the Treatment of Antimicrobial-Resistant Gram-Negative Infections, Clinical Infectious Diseases, 2024;, ciae403,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https://doi.org/10.1093/cid/ciae403</a:t>
            </a:r>
            <a:endParaRPr 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Paul, M., Carrara, European Society of Clinical Microbiology and Infectious Diseases (ESCMID) guidelines for the treatment of infections caused by multidrug-resistant Gram-negative bacilli (endorsed by European society of intensive care medicine)..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https://doi.org/10.1016/j.cmi.2021.11.025</a:t>
            </a:r>
            <a:endParaRPr 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Trích dẫn được hiệu chỉnh để không bao gồm thông tin ngoài nhãn phê duyệt</a:t>
            </a:r>
          </a:p>
        </p:txBody>
      </p:sp>
    </p:spTree>
    <p:extLst>
      <p:ext uri="{BB962C8B-B14F-4D97-AF65-F5344CB8AC3E}">
        <p14:creationId xmlns:p14="http://schemas.microsoft.com/office/powerpoint/2010/main" val="3610021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EBE9-DDBD-B8F7-7376-B326C9D0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P</a:t>
            </a:r>
            <a:r>
              <a:rPr lang="en-VN" sz="3600"/>
              <a:t>HÁT ĐỒ ĐIỀU TRỊ </a:t>
            </a:r>
            <a:r>
              <a:rPr lang="en-VN" sz="3600">
                <a:solidFill>
                  <a:srgbClr val="FFFF00"/>
                </a:solidFill>
              </a:rPr>
              <a:t>CRAB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357F6-AF6D-C946-63A1-5743A569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DC4A3B-0455-2C07-8E60-CF8E9B3CD94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22619244"/>
              </p:ext>
            </p:extLst>
          </p:nvPr>
        </p:nvGraphicFramePr>
        <p:xfrm>
          <a:off x="447583" y="1328025"/>
          <a:ext cx="11109106" cy="467683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554553">
                  <a:extLst>
                    <a:ext uri="{9D8B030D-6E8A-4147-A177-3AD203B41FA5}">
                      <a16:colId xmlns:a16="http://schemas.microsoft.com/office/drawing/2014/main" val="2689921664"/>
                    </a:ext>
                  </a:extLst>
                </a:gridCol>
                <a:gridCol w="5554553">
                  <a:extLst>
                    <a:ext uri="{9D8B030D-6E8A-4147-A177-3AD203B41FA5}">
                      <a16:colId xmlns:a16="http://schemas.microsoft.com/office/drawing/2014/main" val="1017285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VN" sz="2000">
                          <a:solidFill>
                            <a:schemeClr val="bg1"/>
                          </a:solidFill>
                          <a:latin typeface="+mj-lt"/>
                        </a:rPr>
                        <a:t>ESCMID - 2022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VN" sz="2000">
                          <a:solidFill>
                            <a:schemeClr val="bg1"/>
                          </a:solidFill>
                          <a:latin typeface="+mj-lt"/>
                        </a:rPr>
                        <a:t>IDSA - 2024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14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>
                          <a:latin typeface="+mj-lt"/>
                        </a:rPr>
                        <a:t>﻿</a:t>
                      </a:r>
                      <a:r>
                        <a:rPr lang="en-US" sz="2000" b="1">
                          <a:latin typeface="+mj-lt"/>
                        </a:rPr>
                        <a:t>HAP hoặc VAP nhạy sulbactam</a:t>
                      </a:r>
                      <a:r>
                        <a:rPr lang="en-US" sz="2000" b="0">
                          <a:latin typeface="+mj-lt"/>
                        </a:rPr>
                        <a:t>: ampicillin–sulbactam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+mj-lt"/>
                        </a:rPr>
                        <a:t>CRAB kháng sulbactam</a:t>
                      </a:r>
                      <a:r>
                        <a:rPr lang="en-US" sz="2000" b="0">
                          <a:latin typeface="+mj-lt"/>
                        </a:rPr>
                        <a:t>: polymyxin hoặc liều cao tigecycline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+mj-lt"/>
                        </a:rPr>
                        <a:t>Meropenem có MIC ≤ 8 mg/ L</a:t>
                      </a:r>
                      <a:r>
                        <a:rPr lang="en-US" sz="2000" b="0">
                          <a:latin typeface="+mj-lt"/>
                        </a:rPr>
                        <a:t>: Carbapenem liều cao truyền kéo dài </a:t>
                      </a:r>
                      <a:endParaRPr lang="en-VN" sz="2000" b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VN" sz="2000" b="1">
                          <a:latin typeface="+mj-lt"/>
                        </a:rPr>
                        <a:t>Sulbactam-durlobactam </a:t>
                      </a:r>
                      <a:r>
                        <a:rPr lang="en-VN" sz="2000" b="0">
                          <a:latin typeface="+mj-lt"/>
                        </a:rPr>
                        <a:t>kết hợp với một </a:t>
                      </a:r>
                      <a:r>
                        <a:rPr lang="en-US" sz="2000" b="1">
                          <a:latin typeface="+mj-lt"/>
                        </a:rPr>
                        <a:t>carbapenem </a:t>
                      </a:r>
                      <a:r>
                        <a:rPr lang="en-US" sz="2000" b="0">
                          <a:latin typeface="+mj-lt"/>
                        </a:rPr>
                        <a:t>(ví dụ: imipenem, meropenem).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+mj-lt"/>
                        </a:rPr>
                        <a:t>Phác đồ thay thế: </a:t>
                      </a:r>
                      <a:r>
                        <a:rPr lang="en-US" sz="2000" b="0">
                          <a:latin typeface="+mj-lt"/>
                        </a:rPr>
                        <a:t>liều cao</a:t>
                      </a:r>
                      <a:r>
                        <a:rPr lang="en-US" sz="2000" b="1">
                          <a:latin typeface="+mj-lt"/>
                        </a:rPr>
                        <a:t> ampicillin–sulbactam </a:t>
                      </a:r>
                      <a:r>
                        <a:rPr lang="en-US" sz="2000" b="0">
                          <a:latin typeface="+mj-lt"/>
                        </a:rPr>
                        <a:t>kết hợp với một</a:t>
                      </a:r>
                      <a:r>
                        <a:rPr lang="en-US" sz="2000" b="1">
                          <a:latin typeface="+mj-lt"/>
                        </a:rPr>
                        <a:t> </a:t>
                      </a:r>
                      <a:r>
                        <a:rPr lang="en-US" sz="2000" b="0">
                          <a:latin typeface="+mj-lt"/>
                        </a:rPr>
                        <a:t>kháng sinh trong nhóm sau </a:t>
                      </a:r>
                      <a:r>
                        <a:rPr lang="en-US" sz="2000" b="1">
                          <a:latin typeface="+mj-lt"/>
                        </a:rPr>
                        <a:t>(</a:t>
                      </a:r>
                      <a:r>
                        <a:rPr lang="en-US" sz="2000" b="0">
                          <a:latin typeface="+mj-lt"/>
                        </a:rPr>
                        <a:t>ví dụ:</a:t>
                      </a:r>
                      <a:r>
                        <a:rPr lang="en-US" sz="2000" b="1">
                          <a:latin typeface="+mj-lt"/>
                        </a:rPr>
                        <a:t> polymyxin B, minocycline, tigecycline, cefiderocol), 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+mj-lt"/>
                        </a:rPr>
                        <a:t>nếu sulbactam–durlobactam không có</a:t>
                      </a:r>
                      <a:endParaRPr lang="en-VN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62638"/>
                  </a:ext>
                </a:extLst>
              </a:tr>
              <a:tr h="27095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Nhiễm trùng nặng: </a:t>
                      </a: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Kết hợp 2 kháng sinh vẫn còn nhạy (polymyxin, aminoglycoside, tigecycline, sulbactam)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VN" sz="2000" b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8893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FB46AE9-0010-335F-DA64-420FA082EC67}"/>
              </a:ext>
            </a:extLst>
          </p:cNvPr>
          <p:cNvSpPr txBox="1"/>
          <p:nvPr/>
        </p:nvSpPr>
        <p:spPr>
          <a:xfrm>
            <a:off x="0" y="6201076"/>
            <a:ext cx="1029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Pranita D Tamma,, Infectious Diseases Society of America 2024 Guidance on the Treatment of Antimicrobial-Resistant Gram-Negative Infections, Clinical Infectious Diseases, 2024;, ciae403,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https://doi.org/10.1093/cid/ciae403</a:t>
            </a:r>
            <a:endParaRPr 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Paul, M., Carrara, European Society of Clinical Microbiology and Infectious Diseases (ESCMID) guidelines for the treatment of infections caused by multidrug-resistant Gram-negative bacilli (endorsed by European society of intensive care medicine)..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https://doi.org/10.1016/j.cmi.2021.11.025</a:t>
            </a:r>
            <a:endParaRPr 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Trích dẫn được hiệu chỉnh để không bao gồm thông tin ngoài nhãn phê duyệt</a:t>
            </a:r>
          </a:p>
        </p:txBody>
      </p:sp>
    </p:spTree>
    <p:extLst>
      <p:ext uri="{BB962C8B-B14F-4D97-AF65-F5344CB8AC3E}">
        <p14:creationId xmlns:p14="http://schemas.microsoft.com/office/powerpoint/2010/main" val="1862532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83" y="302981"/>
            <a:ext cx="11358594" cy="38868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vi-VN" alt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Đặc điểm kiểu gene mã hoá carbapenemase ở các chủng CRE </a:t>
            </a:r>
            <a:r>
              <a:rPr lang="en-US" alt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vi-VN" alt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(n = 107)</a:t>
            </a:r>
            <a:endParaRPr lang="en-US" dirty="0">
              <a:latin typeface="+mj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1352259"/>
              </p:ext>
            </p:extLst>
          </p:nvPr>
        </p:nvGraphicFramePr>
        <p:xfrm>
          <a:off x="5048994" y="1422224"/>
          <a:ext cx="6923315" cy="3524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346">
                  <a:extLst>
                    <a:ext uri="{9D8B030D-6E8A-4147-A177-3AD203B41FA5}">
                      <a16:colId xmlns:a16="http://schemas.microsoft.com/office/drawing/2014/main" val="2041055722"/>
                    </a:ext>
                  </a:extLst>
                </a:gridCol>
                <a:gridCol w="3489818">
                  <a:extLst>
                    <a:ext uri="{9D8B030D-6E8A-4147-A177-3AD203B41FA5}">
                      <a16:colId xmlns:a16="http://schemas.microsoft.com/office/drawing/2014/main" val="2476615394"/>
                    </a:ext>
                  </a:extLst>
                </a:gridCol>
                <a:gridCol w="1592186">
                  <a:extLst>
                    <a:ext uri="{9D8B030D-6E8A-4147-A177-3AD203B41FA5}">
                      <a16:colId xmlns:a16="http://schemas.microsoft.com/office/drawing/2014/main" val="3346670748"/>
                    </a:ext>
                  </a:extLst>
                </a:gridCol>
                <a:gridCol w="1318965">
                  <a:extLst>
                    <a:ext uri="{9D8B030D-6E8A-4147-A177-3AD203B41FA5}">
                      <a16:colId xmlns:a16="http://schemas.microsoft.com/office/drawing/2014/main" val="3455910742"/>
                    </a:ext>
                  </a:extLst>
                </a:gridCol>
              </a:tblGrid>
              <a:tr h="343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STT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Kiểu gene mã hoá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Số lượng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Tỷ lệ 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868588"/>
                  </a:ext>
                </a:extLst>
              </a:tr>
              <a:tr h="28710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bla</a:t>
                      </a:r>
                      <a:r>
                        <a:rPr lang="vi-VN" sz="1600" baseline="-25000" dirty="0">
                          <a:effectLst/>
                        </a:rPr>
                        <a:t>KPC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00B050"/>
                          </a:solidFill>
                          <a:effectLst/>
                        </a:rPr>
                        <a:t>9,3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133173"/>
                  </a:ext>
                </a:extLst>
              </a:tr>
              <a:tr h="2871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2.</a:t>
                      </a: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bla</a:t>
                      </a:r>
                      <a:r>
                        <a:rPr lang="vi-VN" sz="1600" baseline="-25000" dirty="0">
                          <a:effectLst/>
                        </a:rPr>
                        <a:t>OXA-48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B050"/>
                          </a:solidFill>
                          <a:effectLst/>
                        </a:rPr>
                        <a:t>17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00B050"/>
                          </a:solidFill>
                          <a:effectLst/>
                        </a:rPr>
                        <a:t>15,9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1135681"/>
                  </a:ext>
                </a:extLst>
              </a:tr>
              <a:tr h="2871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3.</a:t>
                      </a: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bla</a:t>
                      </a:r>
                      <a:r>
                        <a:rPr lang="vi-VN" sz="1600" baseline="-25000" dirty="0">
                          <a:effectLst/>
                        </a:rPr>
                        <a:t>KPC </a:t>
                      </a:r>
                      <a:r>
                        <a:rPr lang="vi-VN" sz="1600" dirty="0">
                          <a:effectLst/>
                        </a:rPr>
                        <a:t>+ bla</a:t>
                      </a:r>
                      <a:r>
                        <a:rPr lang="vi-VN" sz="1600" baseline="-25000" dirty="0">
                          <a:effectLst/>
                        </a:rPr>
                        <a:t>OXA-48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2,8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1674784"/>
                  </a:ext>
                </a:extLst>
              </a:tr>
              <a:tr h="2871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4.</a:t>
                      </a: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bla</a:t>
                      </a:r>
                      <a:r>
                        <a:rPr lang="vi-VN" sz="1600" baseline="-25000" dirty="0">
                          <a:effectLst/>
                        </a:rPr>
                        <a:t>NDM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00B050"/>
                          </a:solidFill>
                          <a:effectLst/>
                        </a:rPr>
                        <a:t>18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00B050"/>
                          </a:solidFill>
                          <a:effectLst/>
                        </a:rPr>
                        <a:t>16,8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7833993"/>
                  </a:ext>
                </a:extLst>
              </a:tr>
              <a:tr h="2871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5.</a:t>
                      </a: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bla</a:t>
                      </a:r>
                      <a:r>
                        <a:rPr lang="vi-VN" sz="1600" baseline="-25000" dirty="0">
                          <a:effectLst/>
                        </a:rPr>
                        <a:t>NDM </a:t>
                      </a:r>
                      <a:r>
                        <a:rPr lang="vi-VN" sz="1600" dirty="0">
                          <a:effectLst/>
                        </a:rPr>
                        <a:t>+ bla</a:t>
                      </a:r>
                      <a:r>
                        <a:rPr lang="vi-VN" sz="1600" baseline="-25000" dirty="0">
                          <a:effectLst/>
                        </a:rPr>
                        <a:t>OXA-48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</a:rPr>
                        <a:t>43,9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5657490"/>
                  </a:ext>
                </a:extLst>
              </a:tr>
              <a:tr h="2871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6.</a:t>
                      </a: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bla</a:t>
                      </a:r>
                      <a:r>
                        <a:rPr lang="vi-VN" sz="1600" baseline="-25000">
                          <a:effectLst/>
                        </a:rPr>
                        <a:t>NDM </a:t>
                      </a:r>
                      <a:r>
                        <a:rPr lang="vi-VN" sz="1600">
                          <a:effectLst/>
                        </a:rPr>
                        <a:t>+ bla</a:t>
                      </a:r>
                      <a:r>
                        <a:rPr lang="vi-VN" sz="1600" baseline="-25000">
                          <a:effectLst/>
                        </a:rPr>
                        <a:t>KPC</a:t>
                      </a:r>
                      <a:r>
                        <a:rPr lang="vi-VN" sz="1600">
                          <a:effectLst/>
                        </a:rPr>
                        <a:t> + bla</a:t>
                      </a:r>
                      <a:r>
                        <a:rPr lang="vi-VN" sz="1600" baseline="-25000">
                          <a:effectLst/>
                        </a:rPr>
                        <a:t>OXA-48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3,7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8632614"/>
                  </a:ext>
                </a:extLst>
              </a:tr>
              <a:tr h="2871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7.</a:t>
                      </a: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bla</a:t>
                      </a:r>
                      <a:r>
                        <a:rPr lang="vi-VN" sz="1600" baseline="-25000">
                          <a:effectLst/>
                        </a:rPr>
                        <a:t>NDM </a:t>
                      </a:r>
                      <a:r>
                        <a:rPr lang="vi-VN" sz="1600">
                          <a:effectLst/>
                        </a:rPr>
                        <a:t>+ bla</a:t>
                      </a:r>
                      <a:r>
                        <a:rPr lang="vi-VN" sz="1600" baseline="-25000">
                          <a:effectLst/>
                        </a:rPr>
                        <a:t>KPC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1,9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80591323"/>
                  </a:ext>
                </a:extLst>
              </a:tr>
              <a:tr h="2871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8.</a:t>
                      </a: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bla</a:t>
                      </a:r>
                      <a:r>
                        <a:rPr lang="vi-VN" sz="1600" baseline="-25000">
                          <a:effectLst/>
                        </a:rPr>
                        <a:t>NDM </a:t>
                      </a:r>
                      <a:r>
                        <a:rPr lang="vi-VN" sz="1600">
                          <a:effectLst/>
                        </a:rPr>
                        <a:t>+ bla</a:t>
                      </a:r>
                      <a:r>
                        <a:rPr lang="vi-VN" sz="1600" baseline="-25000">
                          <a:effectLst/>
                        </a:rPr>
                        <a:t>IMP </a:t>
                      </a:r>
                      <a:r>
                        <a:rPr lang="vi-VN" sz="1600">
                          <a:effectLst/>
                        </a:rPr>
                        <a:t>+ bla</a:t>
                      </a:r>
                      <a:r>
                        <a:rPr lang="vi-VN" sz="1600" baseline="-25000">
                          <a:effectLst/>
                        </a:rPr>
                        <a:t>OXA-48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1,9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50616965"/>
                  </a:ext>
                </a:extLst>
              </a:tr>
              <a:tr h="2871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9.</a:t>
                      </a: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bla</a:t>
                      </a:r>
                      <a:r>
                        <a:rPr lang="vi-VN" sz="1600" baseline="-25000">
                          <a:effectLst/>
                        </a:rPr>
                        <a:t>NDM </a:t>
                      </a:r>
                      <a:r>
                        <a:rPr lang="vi-VN" sz="1600">
                          <a:effectLst/>
                        </a:rPr>
                        <a:t>+ bla</a:t>
                      </a:r>
                      <a:r>
                        <a:rPr lang="vi-VN" sz="1600" baseline="-25000">
                          <a:effectLst/>
                        </a:rPr>
                        <a:t>VIM </a:t>
                      </a:r>
                      <a:r>
                        <a:rPr lang="vi-VN" sz="1600">
                          <a:effectLst/>
                        </a:rPr>
                        <a:t>+ bla</a:t>
                      </a:r>
                      <a:r>
                        <a:rPr lang="vi-VN" sz="1600" baseline="-25000">
                          <a:effectLst/>
                        </a:rPr>
                        <a:t>OXA-48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1,9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40403590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10.</a:t>
                      </a: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Không mang gene nào trong 5 gene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1,9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0751365"/>
                  </a:ext>
                </a:extLst>
              </a:tr>
              <a:tr h="28710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Tổng số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107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46446033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9699" y="5312472"/>
            <a:ext cx="11742610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107 chủng CRE, </a:t>
            </a:r>
            <a:r>
              <a:rPr kumimoji="0" lang="vi-V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75 chủng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(70,1%) </a:t>
            </a:r>
            <a:r>
              <a:rPr kumimoji="0" lang="vi-V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 ít nhất một gene mã hoá metallo-</a:t>
            </a:r>
            <a:r>
              <a:rPr kumimoji="0" lang="vi-V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0" lang="vi-V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-lactamase </a:t>
            </a:r>
            <a:r>
              <a:rPr kumimoji="0" lang="vi-V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(MBL) </a:t>
            </a:r>
            <a:r>
              <a:rPr kumimoji="0" lang="vi-V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kumimoji="0" lang="vi-VN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kumimoji="0" lang="vi-VN" altLang="en-US" sz="20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NDM, </a:t>
            </a:r>
            <a:r>
              <a:rPr kumimoji="0" lang="vi-VN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kumimoji="0" lang="vi-VN" altLang="en-US" sz="20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</a:t>
            </a:r>
            <a:r>
              <a:rPr kumimoji="0" lang="vi-VN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bla</a:t>
            </a:r>
            <a:r>
              <a:rPr kumimoji="0" lang="vi-VN" altLang="en-US" sz="20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VIM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(70,1%)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OXA-48</a:t>
            </a:r>
            <a:endParaRPr kumimoji="0" lang="vi-VN" altLang="en-US" sz="2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79645"/>
              </p:ext>
            </p:extLst>
          </p:nvPr>
        </p:nvGraphicFramePr>
        <p:xfrm>
          <a:off x="447583" y="1422223"/>
          <a:ext cx="4271554" cy="2582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100">
                  <a:extLst>
                    <a:ext uri="{9D8B030D-6E8A-4147-A177-3AD203B41FA5}">
                      <a16:colId xmlns:a16="http://schemas.microsoft.com/office/drawing/2014/main" val="3157733785"/>
                    </a:ext>
                  </a:extLst>
                </a:gridCol>
                <a:gridCol w="1855340">
                  <a:extLst>
                    <a:ext uri="{9D8B030D-6E8A-4147-A177-3AD203B41FA5}">
                      <a16:colId xmlns:a16="http://schemas.microsoft.com/office/drawing/2014/main" val="2037683019"/>
                    </a:ext>
                  </a:extLst>
                </a:gridCol>
                <a:gridCol w="834992">
                  <a:extLst>
                    <a:ext uri="{9D8B030D-6E8A-4147-A177-3AD203B41FA5}">
                      <a16:colId xmlns:a16="http://schemas.microsoft.com/office/drawing/2014/main" val="3370718085"/>
                    </a:ext>
                  </a:extLst>
                </a:gridCol>
                <a:gridCol w="1001122">
                  <a:extLst>
                    <a:ext uri="{9D8B030D-6E8A-4147-A177-3AD203B41FA5}">
                      <a16:colId xmlns:a16="http://schemas.microsoft.com/office/drawing/2014/main" val="680319198"/>
                    </a:ext>
                  </a:extLst>
                </a:gridCol>
              </a:tblGrid>
              <a:tr h="521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+mj-lt"/>
                        </a:rPr>
                        <a:t>STT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+mj-lt"/>
                        </a:rPr>
                        <a:t>Số lượng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+mj-lt"/>
                        </a:rPr>
                        <a:t>Tỷ lệ %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52361"/>
                  </a:ext>
                </a:extLst>
              </a:tr>
              <a:tr h="52115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1.</a:t>
                      </a:r>
                      <a:r>
                        <a:rPr lang="vi-VN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Klebsiella pneumoniae</a:t>
                      </a:r>
                      <a:r>
                        <a:rPr lang="vi-VN" sz="1400" b="1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81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75,7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4712220"/>
                  </a:ext>
                </a:extLst>
              </a:tr>
              <a:tr h="52115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2.</a:t>
                      </a:r>
                      <a:r>
                        <a:rPr lang="vi-VN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Klebsiella aerogenes</a:t>
                      </a:r>
                      <a:r>
                        <a:rPr lang="vi-VN" sz="1400" b="1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14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8321662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3.</a:t>
                      </a:r>
                      <a:r>
                        <a:rPr lang="vi-VN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Escherichia coli</a:t>
                      </a:r>
                      <a:r>
                        <a:rPr lang="vi-VN" sz="1400" b="1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7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6,5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0517116"/>
                  </a:ext>
                </a:extLst>
              </a:tr>
              <a:tr h="52115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4.</a:t>
                      </a:r>
                      <a:r>
                        <a:rPr lang="vi-VN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Enterobacter cloacae</a:t>
                      </a:r>
                      <a:r>
                        <a:rPr lang="vi-VN" sz="1400" b="1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 complex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4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3,7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2199594"/>
                  </a:ext>
                </a:extLst>
              </a:tr>
              <a:tr h="2489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</a:rPr>
                        <a:t>Tổng số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107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</a:rPr>
                        <a:t>100%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36325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0163" y="4146971"/>
            <a:ext cx="2576946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98% </a:t>
            </a:r>
            <a:r>
              <a:rPr lang="en-US" b="1" dirty="0" err="1">
                <a:solidFill>
                  <a:srgbClr val="002060"/>
                </a:solidFill>
              </a:rPr>
              <a:t>chủng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mang</a:t>
            </a:r>
            <a:r>
              <a:rPr lang="en-US" b="1" dirty="0">
                <a:solidFill>
                  <a:srgbClr val="002060"/>
                </a:solidFill>
              </a:rPr>
              <a:t> gene </a:t>
            </a:r>
            <a:r>
              <a:rPr lang="en-US" b="1" dirty="0" err="1">
                <a:solidFill>
                  <a:srgbClr val="002060"/>
                </a:solidFill>
              </a:rPr>
              <a:t>carbapenemase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5A41B-D4D4-8EFB-421E-1C62316AFF4D}"/>
              </a:ext>
            </a:extLst>
          </p:cNvPr>
          <p:cNvSpPr txBox="1"/>
          <p:nvPr/>
        </p:nvSpPr>
        <p:spPr>
          <a:xfrm>
            <a:off x="229699" y="6447195"/>
            <a:ext cx="633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vi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52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DFE067-F6E3-E843-5470-F4DA85DE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0E757-D5E1-F573-FE09-C9D32D3B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47609-79AF-D1F8-2D91-E2FB560A0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8611" cy="6383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C42277-926B-9D29-1D58-CFC664B62874}"/>
              </a:ext>
            </a:extLst>
          </p:cNvPr>
          <p:cNvSpPr txBox="1"/>
          <p:nvPr/>
        </p:nvSpPr>
        <p:spPr>
          <a:xfrm>
            <a:off x="229699" y="6447195"/>
            <a:ext cx="633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vi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84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E7611-6C31-04A0-03A5-2777BF413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D17A6A-BBFC-D505-A5B9-F89EE34D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PHỔ TÁC DỤNG </a:t>
            </a:r>
            <a:r>
              <a:rPr lang="en-VN"/>
              <a:t>KHÁNG SINH MỚI </a:t>
            </a:r>
            <a:r>
              <a:rPr lang="en-US"/>
              <a:t>THEO KIỂU </a:t>
            </a:r>
            <a:r>
              <a:rPr lang="en-VN"/>
              <a:t>GENE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73B22-E6BF-0314-FE31-7DE0D47C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7B80F-304F-ACAA-1A25-D3FEDD1B68D2}"/>
              </a:ext>
            </a:extLst>
          </p:cNvPr>
          <p:cNvSpPr txBox="1"/>
          <p:nvPr/>
        </p:nvSpPr>
        <p:spPr>
          <a:xfrm>
            <a:off x="300942" y="6497692"/>
            <a:ext cx="85189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Avery LM &amp; Nicolau DP. Expert Opin. Investig. Drugs 2018; 27: 325-338</a:t>
            </a:r>
          </a:p>
        </p:txBody>
      </p:sp>
      <p:graphicFrame>
        <p:nvGraphicFramePr>
          <p:cNvPr id="2" name="Table 17">
            <a:extLst>
              <a:ext uri="{FF2B5EF4-FFF2-40B4-BE49-F238E27FC236}">
                <a16:creationId xmlns:a16="http://schemas.microsoft.com/office/drawing/2014/main" id="{3F19E748-39A4-33DD-767C-9134CE6AA81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015543" y="2340761"/>
          <a:ext cx="9379680" cy="331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0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98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17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6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</a:rPr>
                        <a:t>Ceftolozane/Tazobactam 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</a:rPr>
                        <a:t>Ceftazidime/Avibactam</a:t>
                      </a:r>
                    </a:p>
                  </a:txBody>
                  <a:tcPr marL="91416" marR="91416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6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</a:rPr>
                        <a:t>Imipenem/Relebactam</a:t>
                      </a:r>
                      <a:endParaRPr lang="en-US" sz="1400"/>
                    </a:p>
                  </a:txBody>
                  <a:tcPr marL="91416" marR="91416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</a:rPr>
                        <a:t>Meropenem/Vaborbactam</a:t>
                      </a:r>
                      <a:r>
                        <a:rPr lang="en-US" sz="1400" b="1" dirty="0"/>
                        <a:t> </a:t>
                      </a:r>
                      <a:endParaRPr lang="en-US" sz="1400" b="0" dirty="0"/>
                    </a:p>
                  </a:txBody>
                  <a:tcPr marL="91416" marR="91416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</a:rPr>
                        <a:t>Cefiderocol</a:t>
                      </a:r>
                      <a:endParaRPr lang="en-US" sz="1400" b="1" dirty="0"/>
                    </a:p>
                  </a:txBody>
                  <a:tcPr marL="91416" marR="91416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17">
            <a:extLst>
              <a:ext uri="{FF2B5EF4-FFF2-40B4-BE49-F238E27FC236}">
                <a16:creationId xmlns:a16="http://schemas.microsoft.com/office/drawing/2014/main" id="{3F2A5F17-A373-8AC2-57BC-1F10B4923654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3422193" y="1047603"/>
          <a:ext cx="6961597" cy="1319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8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5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23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latin typeface="Arial" panose="020B0604020202020204" pitchFamily="34" charset="0"/>
                        </a:rPr>
                        <a:t>Pseudomonas aeruginosa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</a:rPr>
                        <a:t>Enterobacterales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852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latin typeface="Arial" panose="020B0604020202020204" pitchFamily="34" charset="0"/>
                        </a:rPr>
                        <a:t>AmpC</a:t>
                      </a:r>
                      <a:endParaRPr lang="en-US" sz="1500" b="1" dirty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 b="1">
                          <a:latin typeface="Arial" panose="020B0604020202020204" pitchFamily="34" charset="0"/>
                        </a:rPr>
                        <a:t>↑Efflux</a:t>
                      </a:r>
                      <a:endParaRPr lang="en-US" sz="1500" b="1" dirty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latin typeface="Arial" panose="020B0604020202020204" pitchFamily="34" charset="0"/>
                        </a:rPr>
                        <a:t>↓OprD</a:t>
                      </a:r>
                      <a:endParaRPr lang="en-US" sz="1500" b="1" dirty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</a:rPr>
                        <a:t>ESBLs</a:t>
                      </a:r>
                    </a:p>
                  </a:txBody>
                  <a:tcPr marL="91416" marR="91416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</a:rPr>
                        <a:t>KPC</a:t>
                      </a:r>
                    </a:p>
                  </a:txBody>
                  <a:tcPr marL="91416" marR="91416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</a:rPr>
                        <a:t>MBLs</a:t>
                      </a:r>
                    </a:p>
                  </a:txBody>
                  <a:tcPr marL="91416" marR="91416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latin typeface="Arial" panose="020B0604020202020204" pitchFamily="34" charset="0"/>
                        </a:rPr>
                        <a:t>AmpC</a:t>
                      </a:r>
                      <a:endParaRPr lang="en-US" sz="1500" b="1" dirty="0"/>
                    </a:p>
                  </a:txBody>
                  <a:tcPr marL="91416" marR="91416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</a:rPr>
                        <a:t>OXA-48</a:t>
                      </a:r>
                    </a:p>
                  </a:txBody>
                  <a:tcPr marL="91416" marR="91416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0DDA678-B945-33C3-3321-FBF104A2DFF0}"/>
              </a:ext>
            </a:extLst>
          </p:cNvPr>
          <p:cNvGrpSpPr/>
          <p:nvPr/>
        </p:nvGrpSpPr>
        <p:grpSpPr>
          <a:xfrm>
            <a:off x="848920" y="5968456"/>
            <a:ext cx="5404660" cy="173294"/>
            <a:chOff x="995970" y="6480154"/>
            <a:chExt cx="5404660" cy="6189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A20F0C-1C5D-E4DB-F587-E7902696A815}"/>
                </a:ext>
              </a:extLst>
            </p:cNvPr>
            <p:cNvSpPr txBox="1"/>
            <p:nvPr/>
          </p:nvSpPr>
          <p:spPr>
            <a:xfrm>
              <a:off x="2002319" y="6521985"/>
              <a:ext cx="1037058" cy="57716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6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B66D3A-5B76-9FD2-6C87-A3D2ACE621C4}"/>
                </a:ext>
              </a:extLst>
            </p:cNvPr>
            <p:cNvSpPr txBox="1"/>
            <p:nvPr/>
          </p:nvSpPr>
          <p:spPr>
            <a:xfrm>
              <a:off x="2676562" y="6490166"/>
              <a:ext cx="182832" cy="49244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37FAC4-7A22-0306-A6C4-9CCAC3F474D8}"/>
                </a:ext>
              </a:extLst>
            </p:cNvPr>
            <p:cNvSpPr txBox="1"/>
            <p:nvPr/>
          </p:nvSpPr>
          <p:spPr>
            <a:xfrm>
              <a:off x="5101831" y="6488132"/>
              <a:ext cx="182832" cy="49244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CE58C0-9CB0-2CFF-781D-0807CF247999}"/>
                </a:ext>
              </a:extLst>
            </p:cNvPr>
            <p:cNvSpPr txBox="1"/>
            <p:nvPr/>
          </p:nvSpPr>
          <p:spPr>
            <a:xfrm>
              <a:off x="4108285" y="6521986"/>
              <a:ext cx="1037058" cy="3231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600" cap="none" spc="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Partial </a:t>
              </a:r>
              <a:r>
                <a:rPr kumimoji="0" lang="en-US" sz="1050" b="0" i="0" u="none" strike="noStrike" kern="600" cap="none" spc="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(40-80%)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28D15C-7DE9-96C6-F26A-DDC834371B53}"/>
                </a:ext>
              </a:extLst>
            </p:cNvPr>
            <p:cNvSpPr txBox="1"/>
            <p:nvPr/>
          </p:nvSpPr>
          <p:spPr>
            <a:xfrm>
              <a:off x="5363572" y="6521986"/>
              <a:ext cx="1037058" cy="3231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6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Absent </a:t>
              </a:r>
              <a:r>
                <a:rPr kumimoji="0" lang="en-US" sz="1050" b="0" i="0" u="none" strike="noStrike" kern="6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(&lt;40%)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1C84CC-B170-23FD-9833-2BF4C09A02FD}"/>
                </a:ext>
              </a:extLst>
            </p:cNvPr>
            <p:cNvSpPr txBox="1"/>
            <p:nvPr/>
          </p:nvSpPr>
          <p:spPr>
            <a:xfrm>
              <a:off x="2928504" y="6521986"/>
              <a:ext cx="1037058" cy="3231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600" cap="none" spc="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Present </a:t>
              </a:r>
              <a:r>
                <a:rPr kumimoji="0" lang="en-US" sz="1050" b="0" i="0" u="none" strike="noStrike" kern="600" cap="none" spc="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(&gt;80%)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80AF59-1D30-332C-052D-606C42C8B5A4}"/>
                </a:ext>
              </a:extLst>
            </p:cNvPr>
            <p:cNvSpPr txBox="1"/>
            <p:nvPr/>
          </p:nvSpPr>
          <p:spPr>
            <a:xfrm>
              <a:off x="995970" y="6480154"/>
              <a:ext cx="681943" cy="49244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600" cap="none" spc="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 panose="020B0604020202020204" pitchFamily="34" charset="0"/>
                </a:rPr>
                <a:t>KEY:</a:t>
              </a:r>
              <a:endParaRPr kumimoji="0" lang="en-US" sz="1600" b="1" i="0" u="none" strike="noStrike" kern="6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8BE6533-42FC-25B8-B3F6-723E6B8307F9}"/>
              </a:ext>
            </a:extLst>
          </p:cNvPr>
          <p:cNvSpPr txBox="1"/>
          <p:nvPr/>
        </p:nvSpPr>
        <p:spPr>
          <a:xfrm>
            <a:off x="3727374" y="5968456"/>
            <a:ext cx="182832" cy="13786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27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0B5B2-3F24-3547-0B72-0FA690EC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CCD3F4-D642-3559-7502-02B5A15C17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3620" y="136519"/>
            <a:ext cx="8858250" cy="14763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4A0F56-3BED-4468-AE75-695218F5E085}"/>
              </a:ext>
            </a:extLst>
          </p:cNvPr>
          <p:cNvSpPr txBox="1"/>
          <p:nvPr/>
        </p:nvSpPr>
        <p:spPr>
          <a:xfrm>
            <a:off x="379808" y="6490649"/>
            <a:ext cx="84458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900">
                <a:solidFill>
                  <a:schemeClr val="tx1">
                    <a:lumMod val="50000"/>
                    <a:lumOff val="50000"/>
                  </a:schemeClr>
                </a:solidFill>
              </a:rPr>
              <a:t>﻿Lima et al. European Journal of Clinical Microbiology &amp; Infectious Diseases (2022) 41:1173–1182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AAA34-0DDA-D700-C3F0-FD9283DF171D}"/>
              </a:ext>
            </a:extLst>
          </p:cNvPr>
          <p:cNvSpPr txBox="1"/>
          <p:nvPr/>
        </p:nvSpPr>
        <p:spPr>
          <a:xfrm>
            <a:off x="351242" y="1830228"/>
            <a:ext cx="5992023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000">
                <a:latin typeface="+mj-lt"/>
              </a:rPr>
              <a:t>NC hồi cứu, đơn trung tâm 2015-2019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VN" sz="2000" b="1">
                <a:latin typeface="+mj-lt"/>
              </a:rPr>
              <a:t>P:</a:t>
            </a:r>
            <a:r>
              <a:rPr lang="en-VN" sz="2000">
                <a:latin typeface="+mj-lt"/>
              </a:rPr>
              <a:t> 76 BN nhiễm khuẩn máu do </a:t>
            </a:r>
            <a:r>
              <a:rPr lang="en-US" sz="2000">
                <a:latin typeface="+mj-lt"/>
              </a:rPr>
              <a:t>﻿</a:t>
            </a:r>
            <a:r>
              <a:rPr lang="en-US" sz="2000" b="1">
                <a:solidFill>
                  <a:srgbClr val="FF0000"/>
                </a:solidFill>
                <a:latin typeface="+mj-lt"/>
              </a:rPr>
              <a:t>CRKp-OXA-48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VN" sz="2000" b="1">
                <a:latin typeface="+mj-lt"/>
              </a:rPr>
              <a:t>I:</a:t>
            </a:r>
            <a:r>
              <a:rPr lang="en-VN" sz="2000">
                <a:latin typeface="+mj-lt"/>
              </a:rPr>
              <a:t> 33 BN điều trị </a:t>
            </a:r>
            <a:r>
              <a:rPr lang="en-VN" sz="2000" b="1">
                <a:solidFill>
                  <a:srgbClr val="FF0000"/>
                </a:solidFill>
                <a:latin typeface="+mj-lt"/>
              </a:rPr>
              <a:t>CAZ-AVI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VN" sz="2000" b="1">
                <a:latin typeface="+mj-lt"/>
              </a:rPr>
              <a:t>C:</a:t>
            </a:r>
            <a:r>
              <a:rPr lang="en-VN" sz="2000">
                <a:latin typeface="+mj-lt"/>
              </a:rPr>
              <a:t> 43 BN điều trị phát đồ tốt nhất hiện có (BAT)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VN" sz="2000" b="1">
                <a:latin typeface="+mj-lt"/>
              </a:rPr>
              <a:t>O</a:t>
            </a:r>
            <a:r>
              <a:rPr lang="en-VN" sz="2000">
                <a:latin typeface="+mj-lt"/>
              </a:rPr>
              <a:t>: tử vong 14 ngày và không tác dụng phụ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BCF5FC-7F39-389E-35E1-75E0A98C5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31"/>
          <a:stretch/>
        </p:blipFill>
        <p:spPr>
          <a:xfrm>
            <a:off x="6687439" y="1830228"/>
            <a:ext cx="5236941" cy="3653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C90B92-9FD0-3182-5983-8E1FAF738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28" y="1982264"/>
            <a:ext cx="5218452" cy="4335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046696-C9E1-6E40-4556-861FF9CA6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0" y="4006875"/>
            <a:ext cx="6336197" cy="18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FB13-73E3-5D55-F9AD-EE8EBD12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708C2-8B76-96BD-17E5-A9CB3BDA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FAA0D-758B-6EFC-6B63-5FEF964D32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00038"/>
            <a:ext cx="4554538" cy="6056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E38C5-973C-299D-A4A4-30C74B0EC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3" y="200349"/>
            <a:ext cx="7037294" cy="1962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39B466-5CBE-3976-D636-CAB09EBA5A85}"/>
              </a:ext>
            </a:extLst>
          </p:cNvPr>
          <p:cNvSpPr txBox="1"/>
          <p:nvPr/>
        </p:nvSpPr>
        <p:spPr>
          <a:xfrm>
            <a:off x="5239871" y="2512647"/>
            <a:ext cx="6624918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000">
                <a:latin typeface="+mj-lt"/>
              </a:rPr>
              <a:t>NC quan sát tiến cứu, BN nhiễm khuẩn dòng máu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VN" sz="2000" b="1">
                <a:latin typeface="+mj-lt"/>
              </a:rPr>
              <a:t>P:</a:t>
            </a:r>
            <a:r>
              <a:rPr lang="en-VN" sz="2000">
                <a:latin typeface="+mj-lt"/>
              </a:rPr>
              <a:t> 102 BN </a:t>
            </a:r>
            <a:r>
              <a:rPr lang="en-US" sz="2000" b="1">
                <a:solidFill>
                  <a:srgbClr val="FF0000"/>
                </a:solidFill>
                <a:latin typeface="+mj-lt"/>
              </a:rPr>
              <a:t>MBL producing Enterobacterales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VN" sz="2000" b="1">
                <a:latin typeface="+mj-lt"/>
              </a:rPr>
              <a:t>I:</a:t>
            </a:r>
            <a:r>
              <a:rPr lang="en-VN" sz="2000">
                <a:latin typeface="+mj-lt"/>
              </a:rPr>
              <a:t> 52 BN điều trị </a:t>
            </a:r>
            <a:r>
              <a:rPr lang="en-VN" sz="2000" b="1">
                <a:solidFill>
                  <a:srgbClr val="FF0000"/>
                </a:solidFill>
                <a:latin typeface="+mj-lt"/>
              </a:rPr>
              <a:t>CAZ-AVI </a:t>
            </a:r>
            <a:r>
              <a:rPr lang="en-VN" sz="2000" b="1">
                <a:solidFill>
                  <a:schemeClr val="tx1"/>
                </a:solidFill>
                <a:latin typeface="+mj-lt"/>
              </a:rPr>
              <a:t>2,5g/8 giờ </a:t>
            </a:r>
            <a:r>
              <a:rPr lang="en-VN" sz="2000" b="1">
                <a:solidFill>
                  <a:srgbClr val="FF0000"/>
                </a:solidFill>
                <a:latin typeface="+mj-lt"/>
              </a:rPr>
              <a:t>+ ATM </a:t>
            </a:r>
            <a:r>
              <a:rPr lang="en-VN" sz="2000" b="1">
                <a:solidFill>
                  <a:schemeClr val="tx1"/>
                </a:solidFill>
                <a:latin typeface="+mj-lt"/>
              </a:rPr>
              <a:t>2g/8 giờ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VN" sz="2000" b="1">
                <a:latin typeface="+mj-lt"/>
              </a:rPr>
              <a:t>C:</a:t>
            </a:r>
            <a:r>
              <a:rPr lang="en-VN" sz="2000">
                <a:latin typeface="+mj-lt"/>
              </a:rPr>
              <a:t> BN điều trị kháng sinh hiện có khác (OAAs)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VN" sz="2000" b="1">
                <a:latin typeface="+mj-lt"/>
              </a:rPr>
              <a:t>O</a:t>
            </a:r>
            <a:r>
              <a:rPr lang="en-VN" sz="2000">
                <a:latin typeface="+mj-lt"/>
              </a:rPr>
              <a:t>: Tử vong 30 ngày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644006-4F2B-CEC3-76F3-D724CD4CA997}"/>
              </a:ext>
            </a:extLst>
          </p:cNvPr>
          <p:cNvGraphicFramePr>
            <a:graphicFrameLocks noGrp="1"/>
          </p:cNvGraphicFramePr>
          <p:nvPr/>
        </p:nvGraphicFramePr>
        <p:xfrm>
          <a:off x="242046" y="300155"/>
          <a:ext cx="4724401" cy="6056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036">
                  <a:extLst>
                    <a:ext uri="{9D8B030D-6E8A-4147-A177-3AD203B41FA5}">
                      <a16:colId xmlns:a16="http://schemas.microsoft.com/office/drawing/2014/main" val="32742547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1940258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4027613602"/>
                    </a:ext>
                  </a:extLst>
                </a:gridCol>
              </a:tblGrid>
              <a:tr h="657262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Phát đồ kháng sinh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N = 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TV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04301"/>
                  </a:ext>
                </a:extLst>
              </a:tr>
              <a:tr h="380795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CAZ-AVI + ATM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52 (51%)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19,2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99159"/>
                  </a:ext>
                </a:extLst>
              </a:tr>
              <a:tr h="380795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OAAs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800"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44%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93760"/>
                  </a:ext>
                </a:extLst>
              </a:tr>
              <a:tr h="380795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Phát đồ Colistin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27 (26,5%)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59</a:t>
                      </a:r>
                      <a:r>
                        <a:rPr lang="en-VN" sz="1800" b="1">
                          <a:latin typeface="+mj-lt"/>
                        </a:rPr>
                        <a:t>,</a:t>
                      </a:r>
                      <a:r>
                        <a:rPr lang="en-VN" sz="1800" b="0">
                          <a:latin typeface="+mj-lt"/>
                        </a:rPr>
                        <a:t>3</a:t>
                      </a:r>
                      <a:endParaRPr lang="en-VN" sz="180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27304"/>
                  </a:ext>
                </a:extLst>
              </a:tr>
              <a:tr h="380795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Cos + Fos + Tige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6/7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969218"/>
                  </a:ext>
                </a:extLst>
              </a:tr>
              <a:tr h="380795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Cos + 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5/7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45778"/>
                  </a:ext>
                </a:extLst>
              </a:tr>
              <a:tr h="380795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Cos + Mero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41806"/>
                  </a:ext>
                </a:extLst>
              </a:tr>
              <a:tr h="657262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Cos + ATM ﻿± pip/tazo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45347"/>
                  </a:ext>
                </a:extLst>
              </a:tr>
              <a:tr h="380795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Cos + genta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0/1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226963"/>
                  </a:ext>
                </a:extLst>
              </a:tr>
              <a:tr h="380795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Cos + TMP/SMX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0/1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827650"/>
                  </a:ext>
                </a:extLst>
              </a:tr>
              <a:tr h="380795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Cos đơn độc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386841"/>
                  </a:ext>
                </a:extLst>
              </a:tr>
              <a:tr h="657262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Phát đồ không Colistin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23 (22,5%)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26,1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60900"/>
                  </a:ext>
                </a:extLst>
              </a:tr>
              <a:tr h="657262"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Tige + Aminoglycoside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800">
                          <a:latin typeface="+mj-lt"/>
                        </a:rPr>
                        <a:t>2/8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66706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4735DC2-F0BD-EA35-3550-86E122EA1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746" y="2263132"/>
            <a:ext cx="6815208" cy="4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823B5-90EF-6125-D71E-8C2E803DE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C9434B-2389-E5A0-4BE2-97AE20AD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/>
              <a:t>Vi khuẩn gram âm đa kháng</a:t>
            </a:r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72A2919-C183-7A69-257C-F56FA222329D}"/>
              </a:ext>
            </a:extLst>
          </p:cNvPr>
          <p:cNvSpPr txBox="1">
            <a:spLocks/>
          </p:cNvSpPr>
          <p:nvPr/>
        </p:nvSpPr>
        <p:spPr>
          <a:xfrm>
            <a:off x="87406" y="1082439"/>
            <a:ext cx="5607424" cy="49488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2200"/>
              <a:t> Carbapenem-resistant Enterobacteriaceae (CRE):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200" b="1"/>
              <a:t>Klebsiella</a:t>
            </a:r>
            <a:r>
              <a:rPr lang="en-US" sz="2200"/>
              <a:t> (ESBL, KPC)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200"/>
              <a:t>E. coli (ESBL, AmpC)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200"/>
              <a:t>Enterobacter (ESBL, KPC, NDM-1)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2200"/>
              <a:t> Carbapenem-resistant non-fermenting Gram-negative bacilli: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200" b="1"/>
              <a:t>Pseudomonas</a:t>
            </a:r>
            <a:r>
              <a:rPr lang="en-US" sz="2200"/>
              <a:t> (NDM, VIM, IMP)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200" b="1"/>
              <a:t>Acinetobacter </a:t>
            </a:r>
            <a:r>
              <a:rPr lang="en-US" sz="2200"/>
              <a:t>(OXA, NDM)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200"/>
              <a:t>Stenotrophomonas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2200"/>
              <a:t>3. Một số VK gram âm khác: </a:t>
            </a:r>
            <a:r>
              <a:rPr lang="vi-VN" sz="2200"/>
              <a:t>Burkholderia cepacia</a:t>
            </a:r>
            <a:r>
              <a:rPr lang="en-US" sz="2200"/>
              <a:t>, </a:t>
            </a:r>
            <a:r>
              <a:rPr lang="vi-VN" sz="2200"/>
              <a:t>Proteus spp</a:t>
            </a:r>
            <a:r>
              <a:rPr lang="en-US" sz="2200"/>
              <a:t>, </a:t>
            </a:r>
            <a:r>
              <a:rPr lang="vi-VN" sz="2200"/>
              <a:t>Serratia spp</a:t>
            </a:r>
            <a:r>
              <a:rPr lang="en-US" sz="2200"/>
              <a:t>, </a:t>
            </a:r>
            <a:r>
              <a:rPr lang="vi-VN" sz="2200"/>
              <a:t>Citrobacter spp</a:t>
            </a:r>
            <a:r>
              <a:rPr lang="en-US" sz="2200"/>
              <a:t>, </a:t>
            </a:r>
            <a:r>
              <a:rPr lang="vi-VN" sz="2200"/>
              <a:t>Morganella morganii</a:t>
            </a:r>
            <a:r>
              <a:rPr lang="en-US" sz="2200"/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DC77E-6E2F-C852-ADA0-F2203168F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248" y="2051499"/>
            <a:ext cx="6363752" cy="1721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4CD39A-1B2E-5AA9-BE04-1892DD141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830" y="3975600"/>
            <a:ext cx="6497170" cy="8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3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55D7-FEC8-F5D4-0D07-4D7D9DF2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E8A8C-6DDA-CCDF-1BBF-C4C04674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75E57-205E-C233-DE30-5D5A91A5B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2" y="219935"/>
            <a:ext cx="10429948" cy="2566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46D6FE-3961-CEE0-9C34-6FD36B07C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2" y="2989162"/>
            <a:ext cx="10609013" cy="23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05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4F248D-FCC2-3C2A-B0D3-E8D025AC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22B97-D877-B0ED-F5C6-23BAEA33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965CA-EE03-2C3C-280E-6493D4F4B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06" y="226329"/>
            <a:ext cx="11420812" cy="21175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103EF5-552B-10D0-C686-39FA3146790F}"/>
              </a:ext>
            </a:extLst>
          </p:cNvPr>
          <p:cNvSpPr txBox="1"/>
          <p:nvPr/>
        </p:nvSpPr>
        <p:spPr>
          <a:xfrm>
            <a:off x="603695" y="6477782"/>
            <a:ext cx="60982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J Antimicrob Chemother. 2022 Dec 23;78(1):101-107.</a:t>
            </a:r>
            <a:endParaRPr lang="en-VN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7A569-84D7-15FF-E78E-B170008C4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02" y="2751221"/>
            <a:ext cx="10799196" cy="1731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5DF98-39FC-351C-49DD-E67B78255EC0}"/>
              </a:ext>
            </a:extLst>
          </p:cNvPr>
          <p:cNvSpPr txBox="1"/>
          <p:nvPr/>
        </p:nvSpPr>
        <p:spPr>
          <a:xfrm>
            <a:off x="603695" y="4734287"/>
            <a:ext cx="1098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>
                <a:latin typeface="+mj-lt"/>
              </a:rPr>
              <a:t>Kết hợp giữa </a:t>
            </a:r>
            <a:r>
              <a:rPr lang="en-VN" sz="2400" b="1">
                <a:latin typeface="+mj-lt"/>
              </a:rPr>
              <a:t>Aztreonam và Avibactam </a:t>
            </a:r>
            <a:r>
              <a:rPr lang="en-VN" sz="2400" u="sng">
                <a:latin typeface="+mj-lt"/>
              </a:rPr>
              <a:t>không làm tăng nhiều </a:t>
            </a:r>
            <a:r>
              <a:rPr lang="en-VN" sz="2400">
                <a:latin typeface="+mj-lt"/>
              </a:rPr>
              <a:t>hiệu quả đối với </a:t>
            </a:r>
            <a:r>
              <a:rPr lang="en-VN" sz="2400" b="1">
                <a:solidFill>
                  <a:srgbClr val="FF0000"/>
                </a:solidFill>
                <a:latin typeface="+mj-lt"/>
              </a:rPr>
              <a:t>MBL – producing </a:t>
            </a:r>
            <a:r>
              <a:rPr lang="en-VN" sz="2400" b="1" i="1">
                <a:solidFill>
                  <a:srgbClr val="FF0000"/>
                </a:solidFill>
                <a:latin typeface="+mj-lt"/>
              </a:rPr>
              <a:t>P. aeruginosa</a:t>
            </a:r>
          </a:p>
        </p:txBody>
      </p:sp>
    </p:spTree>
    <p:extLst>
      <p:ext uri="{BB962C8B-B14F-4D97-AF65-F5344CB8AC3E}">
        <p14:creationId xmlns:p14="http://schemas.microsoft.com/office/powerpoint/2010/main" val="2852616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0541-3C1C-BBBB-AC60-57FFCA3C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52BE2-0C90-C626-5078-F1193E27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FC3A1996-2799-7766-93AD-680D612D7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3" y="214664"/>
            <a:ext cx="6333294" cy="17694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CEC46C-3876-4F06-FEF7-04D12AF6115D}"/>
              </a:ext>
            </a:extLst>
          </p:cNvPr>
          <p:cNvSpPr txBox="1"/>
          <p:nvPr/>
        </p:nvSpPr>
        <p:spPr>
          <a:xfrm>
            <a:off x="567580" y="2223944"/>
            <a:ext cx="1064558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000">
                <a:latin typeface="+mj-lt"/>
              </a:rPr>
              <a:t>15% </a:t>
            </a:r>
            <a:r>
              <a:rPr lang="en-VN" sz="2000" b="1">
                <a:solidFill>
                  <a:srgbClr val="FF0000"/>
                </a:solidFill>
                <a:latin typeface="+mj-lt"/>
              </a:rPr>
              <a:t>NDM producing E coli </a:t>
            </a:r>
            <a:r>
              <a:rPr lang="en-VN" sz="2000">
                <a:latin typeface="+mj-lt"/>
              </a:rPr>
              <a:t>có </a:t>
            </a:r>
            <a:r>
              <a:rPr lang="en-US" sz="2000">
                <a:latin typeface="+mj-lt"/>
              </a:rPr>
              <a:t>﻿CMY-42 betalactamase và hoặc PBP3 modifications </a:t>
            </a:r>
            <a:endParaRPr lang="en-VN" sz="200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C413D-9194-4EB0-FFCF-93ED55D3F6B0}"/>
              </a:ext>
            </a:extLst>
          </p:cNvPr>
          <p:cNvSpPr txBox="1"/>
          <p:nvPr/>
        </p:nvSpPr>
        <p:spPr>
          <a:xfrm>
            <a:off x="7993446" y="760730"/>
            <a:ext cx="4198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>
                <a:effectLst/>
              </a:rPr>
              <a:t>Int J Antimicrob Agents. 2023 May;61(5):106776.</a:t>
            </a:r>
            <a:endParaRPr lang="en-VN" sz="1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238F8C-8C44-B80A-91BD-FBB093A2E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3" y="2846285"/>
            <a:ext cx="7921643" cy="1866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94872D-BEEF-03CE-D78E-7E8F8C14FFAD}"/>
              </a:ext>
            </a:extLst>
          </p:cNvPr>
          <p:cNvSpPr txBox="1"/>
          <p:nvPr/>
        </p:nvSpPr>
        <p:spPr>
          <a:xfrm>
            <a:off x="567580" y="4849264"/>
            <a:ext cx="1064558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Cơ chế kháng kết hợp 2 men carbapenemase ít gặp ở </a:t>
            </a:r>
            <a:r>
              <a:rPr lang="en-VN" sz="2000" i="1">
                <a:latin typeface="+mj-lt"/>
              </a:rPr>
              <a:t>P. aeruginosa </a:t>
            </a:r>
            <a:r>
              <a:rPr lang="en-VN" sz="2000">
                <a:latin typeface="+mj-lt"/>
              </a:rPr>
              <a:t>(Chợ Rẫy # 25%)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VN" sz="2000">
                <a:latin typeface="+mj-lt"/>
              </a:rPr>
              <a:t>Cơ chế kháng Aztreonam ở </a:t>
            </a:r>
            <a:r>
              <a:rPr lang="en-VN" sz="2000" i="1">
                <a:latin typeface="+mj-lt"/>
              </a:rPr>
              <a:t>P. aeruginosa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VN" sz="2000">
                <a:latin typeface="+mj-lt"/>
              </a:rPr>
              <a:t>Biểu hiện quá mức AmpC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000" b="1">
                <a:solidFill>
                  <a:srgbClr val="FF0000"/>
                </a:solidFill>
                <a:latin typeface="+mj-lt"/>
              </a:rPr>
              <a:t>B</a:t>
            </a:r>
            <a:r>
              <a:rPr lang="en-VN" sz="2000" b="1">
                <a:solidFill>
                  <a:srgbClr val="FF0000"/>
                </a:solidFill>
                <a:latin typeface="+mj-lt"/>
              </a:rPr>
              <a:t>ơm đẩy thuốc (Mex AB – OprM)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90B03378-E733-69A6-B603-B1227865604B}"/>
              </a:ext>
            </a:extLst>
          </p:cNvPr>
          <p:cNvSpPr/>
          <p:nvPr/>
        </p:nvSpPr>
        <p:spPr>
          <a:xfrm>
            <a:off x="5890373" y="5849470"/>
            <a:ext cx="1277471" cy="3361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7F72C6-8F12-B1FB-9464-A47FC3459410}"/>
              </a:ext>
            </a:extLst>
          </p:cNvPr>
          <p:cNvSpPr/>
          <p:nvPr/>
        </p:nvSpPr>
        <p:spPr>
          <a:xfrm>
            <a:off x="7315200" y="5333629"/>
            <a:ext cx="3200400" cy="10316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>
                <a:latin typeface="+mj-lt"/>
              </a:rPr>
              <a:t>Kết hợp </a:t>
            </a:r>
            <a:r>
              <a:rPr lang="en-VN" sz="2000" b="1">
                <a:solidFill>
                  <a:srgbClr val="FF0000"/>
                </a:solidFill>
                <a:latin typeface="+mj-lt"/>
              </a:rPr>
              <a:t>Avibactam</a:t>
            </a:r>
            <a:r>
              <a:rPr lang="en-VN" sz="2000">
                <a:latin typeface="+mj-lt"/>
              </a:rPr>
              <a:t> có thể không hiệu quả</a:t>
            </a:r>
          </a:p>
        </p:txBody>
      </p:sp>
    </p:spTree>
    <p:extLst>
      <p:ext uri="{BB962C8B-B14F-4D97-AF65-F5344CB8AC3E}">
        <p14:creationId xmlns:p14="http://schemas.microsoft.com/office/powerpoint/2010/main" val="3167290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182930-CD9B-04B8-FA44-4AB43C95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Đ</a:t>
            </a:r>
            <a:r>
              <a:rPr lang="en-VN" sz="3600"/>
              <a:t>IỀU TRỊ </a:t>
            </a:r>
            <a:r>
              <a:rPr lang="en-VN" sz="3600">
                <a:solidFill>
                  <a:srgbClr val="FFFF00"/>
                </a:solidFill>
              </a:rPr>
              <a:t>GENE NHÓM B (MBLs)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5353DE-308C-1C0E-2AFD-52DD9AF9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CC258E-FD96-AF44-0C64-84499F1A61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57394" y="1132337"/>
            <a:ext cx="9586912" cy="4883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6B92FD-4F4F-3BC5-1BB7-9291C335E75A}"/>
              </a:ext>
            </a:extLst>
          </p:cNvPr>
          <p:cNvSpPr txBox="1"/>
          <p:nvPr/>
        </p:nvSpPr>
        <p:spPr>
          <a:xfrm>
            <a:off x="447583" y="6518355"/>
            <a:ext cx="60982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﻿Drugs (2024) 84:1519–1539</a:t>
            </a:r>
          </a:p>
        </p:txBody>
      </p:sp>
    </p:spTree>
    <p:extLst>
      <p:ext uri="{BB962C8B-B14F-4D97-AF65-F5344CB8AC3E}">
        <p14:creationId xmlns:p14="http://schemas.microsoft.com/office/powerpoint/2010/main" val="1732321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19A1-DCB7-115D-D0F0-CD5C2CF3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sz="3600"/>
              <a:t>KẾT LUẬN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F15B5-537B-5B9F-A1E9-2F2D87CC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0E4302-A57C-33E5-C1A0-9B80993CEF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8705" y="1398243"/>
            <a:ext cx="11103851" cy="435133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/>
              <a:t>C</a:t>
            </a:r>
            <a:r>
              <a:rPr lang="en-VN"/>
              <a:t>ác kháng sinh mới ngày càng được chấp thuận sử dụng trong các hướng dẫn điều trị vi khuẩn gram âm đa kháng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VN"/>
              <a:t>Cần phải biết được cơ chế kháng thuốc, men carbapenemase để có thể lựa chọn được kháng sinh mới phù hợp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VN"/>
              <a:t>Dịch tễ học, cơ chế kháng thuốc của tác nhân vi khuẩn gram âm tại chỗ giữ vai trò quan trọng trong định hướng điều trị kháng sinh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VN"/>
              <a:t>Vi khuẩn gram âm sản xuất metallo betalactamse hiện tại có ít lựa chọn để điều trị. Kết hợp CAZ-AVI và Aztreonam là một lựa chọn khả thi</a:t>
            </a:r>
          </a:p>
        </p:txBody>
      </p:sp>
    </p:spTree>
    <p:extLst>
      <p:ext uri="{BB962C8B-B14F-4D97-AF65-F5344CB8AC3E}">
        <p14:creationId xmlns:p14="http://schemas.microsoft.com/office/powerpoint/2010/main" val="1606066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sign with blue text&#10;&#10;AI-generated content may be incorrect.">
            <a:extLst>
              <a:ext uri="{FF2B5EF4-FFF2-40B4-BE49-F238E27FC236}">
                <a16:creationId xmlns:a16="http://schemas.microsoft.com/office/drawing/2014/main" id="{59E36BEB-F080-E2A7-C6F3-56DCDC6E0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" b="13045"/>
          <a:stretch>
            <a:fillRect/>
          </a:stretch>
        </p:blipFill>
        <p:spPr>
          <a:xfrm>
            <a:off x="930797" y="1301981"/>
            <a:ext cx="10515600" cy="5051991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A4A58-C7C0-7525-3A85-989BB390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CD188EA-0C01-4708-BAEC-CBCD0DE3FACA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2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F1E35-B630-FBE0-CA8D-45F5F895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sz="3600"/>
              <a:t>TỔNG QUAN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A5CF4-3220-3DF6-6DE9-6A641724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88EA-0C01-4708-BAEC-CBCD0DE3FAC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CD34D-B661-28A7-8120-36C646BB83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3232" y="1253331"/>
            <a:ext cx="11605536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VN" sz="2700">
                <a:solidFill>
                  <a:schemeClr val="tx1">
                    <a:lumMod val="85000"/>
                    <a:lumOff val="15000"/>
                  </a:schemeClr>
                </a:solidFill>
              </a:rPr>
              <a:t>Năm 2021, ước đoán # 4,71 triệu người chết liên quan nhiễm khuẩn kháng thuốc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VN" sz="2700">
                <a:solidFill>
                  <a:schemeClr val="tx1">
                    <a:lumMod val="85000"/>
                    <a:lumOff val="15000"/>
                  </a:schemeClr>
                </a:solidFill>
              </a:rPr>
              <a:t>Trong đó, nhiễm khuẩn do vi khuẩn gram âm đa kháng thuốc (MDR-GNB) chiếm tỷ lệ đa số.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VN" sz="2700">
                <a:solidFill>
                  <a:schemeClr val="tx1">
                    <a:lumMod val="85000"/>
                    <a:lumOff val="15000"/>
                  </a:schemeClr>
                </a:solidFill>
              </a:rPr>
              <a:t>Có nhiều yếu tố góp phần sự mở rộng của MDT-GNB</a:t>
            </a:r>
            <a:r>
              <a:rPr lang="en-VN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marL="901700" lvl="2" indent="-508000">
              <a:lnSpc>
                <a:spcPct val="150000"/>
              </a:lnSpc>
            </a:pPr>
            <a:r>
              <a:rPr lang="en-VN" sz="2400">
                <a:solidFill>
                  <a:schemeClr val="tx1">
                    <a:lumMod val="85000"/>
                    <a:lumOff val="15000"/>
                  </a:schemeClr>
                </a:solidFill>
              </a:rPr>
              <a:t>Sử dụng kháng sinh không thích hợp hoặc quá mức</a:t>
            </a:r>
          </a:p>
          <a:p>
            <a:pPr marL="901700" lvl="2" indent="-508000">
              <a:lnSpc>
                <a:spcPct val="150000"/>
              </a:lnSpc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VN" sz="2400">
                <a:solidFill>
                  <a:schemeClr val="tx1">
                    <a:lumMod val="85000"/>
                    <a:lumOff val="15000"/>
                  </a:schemeClr>
                </a:solidFill>
              </a:rPr>
              <a:t>hăm sóc y tế ngày càng phức tạp (Bệnh ICU, thiết bị xâm lấn)</a:t>
            </a:r>
          </a:p>
          <a:p>
            <a:pPr marL="901700" lvl="2" indent="-508000">
              <a:lnSpc>
                <a:spcPct val="150000"/>
              </a:lnSpc>
            </a:pPr>
            <a:r>
              <a:rPr lang="en-VN" sz="2400">
                <a:solidFill>
                  <a:schemeClr val="tx1">
                    <a:lumMod val="85000"/>
                    <a:lumOff val="15000"/>
                  </a:schemeClr>
                </a:solidFill>
              </a:rPr>
              <a:t>Ngăn ngừa và kiểm soát nhiễm khuẩn chưa đầy đủ</a:t>
            </a:r>
          </a:p>
          <a:p>
            <a:pPr marL="901700" lvl="2" indent="-508000">
              <a:lnSpc>
                <a:spcPct val="150000"/>
              </a:lnSpc>
            </a:pPr>
            <a:r>
              <a:rPr lang="en-VN" sz="2400">
                <a:solidFill>
                  <a:schemeClr val="tx1">
                    <a:lumMod val="85000"/>
                    <a:lumOff val="15000"/>
                  </a:schemeClr>
                </a:solidFill>
              </a:rPr>
              <a:t>Sự thích nghi, di truyền và biến đổi ge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en-VN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của vi khuẩn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B1EBD-6D66-8EF1-121F-B421024EEEBF}"/>
              </a:ext>
            </a:extLst>
          </p:cNvPr>
          <p:cNvSpPr txBox="1"/>
          <p:nvPr/>
        </p:nvSpPr>
        <p:spPr>
          <a:xfrm>
            <a:off x="293232" y="6513825"/>
            <a:ext cx="9024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https://www.healthdata.org/sites/default/files/2025-08/Viet_Nam_vi.pdf</a:t>
            </a: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 last accessed date in Sep 2025</a:t>
            </a:r>
          </a:p>
        </p:txBody>
      </p:sp>
    </p:spTree>
    <p:extLst>
      <p:ext uri="{BB962C8B-B14F-4D97-AF65-F5344CB8AC3E}">
        <p14:creationId xmlns:p14="http://schemas.microsoft.com/office/powerpoint/2010/main" val="47559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844BB-4331-7FF3-6AF9-EBDFC8C01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DFF91B-034C-B79C-83EB-7D8513F8B2DD}"/>
              </a:ext>
            </a:extLst>
          </p:cNvPr>
          <p:cNvSpPr txBox="1">
            <a:spLocks/>
          </p:cNvSpPr>
          <p:nvPr/>
        </p:nvSpPr>
        <p:spPr>
          <a:xfrm>
            <a:off x="-26295" y="0"/>
            <a:ext cx="12218295" cy="899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Tử vong do đề kháng kháng sinh (AMR)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gia tăng nhanh chóng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D6191-A9E3-6AD8-60E1-E162C3E1CBD5}"/>
              </a:ext>
            </a:extLst>
          </p:cNvPr>
          <p:cNvSpPr txBox="1"/>
          <p:nvPr/>
        </p:nvSpPr>
        <p:spPr>
          <a:xfrm>
            <a:off x="330433" y="6542565"/>
            <a:ext cx="811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Jim O’Neill, et al. Antimicrobial Resistance: Tackling a crisis for the health and wealth of nations. Review on antimicrobial resistance.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E2B75-1F8D-A736-BBE9-46DCD33F0FA4}"/>
              </a:ext>
            </a:extLst>
          </p:cNvPr>
          <p:cNvGrpSpPr/>
          <p:nvPr/>
        </p:nvGrpSpPr>
        <p:grpSpPr>
          <a:xfrm>
            <a:off x="750922" y="1111225"/>
            <a:ext cx="11076683" cy="5063250"/>
            <a:chOff x="609599" y="1141307"/>
            <a:chExt cx="11076683" cy="5063250"/>
          </a:xfrm>
        </p:grpSpPr>
        <p:sp>
          <p:nvSpPr>
            <p:cNvPr id="78" name="object 7">
              <a:extLst>
                <a:ext uri="{FF2B5EF4-FFF2-40B4-BE49-F238E27FC236}">
                  <a16:creationId xmlns:a16="http://schemas.microsoft.com/office/drawing/2014/main" id="{90F130EB-06F0-3D4E-305D-0A0607C5BD36}"/>
                </a:ext>
              </a:extLst>
            </p:cNvPr>
            <p:cNvSpPr txBox="1"/>
            <p:nvPr/>
          </p:nvSpPr>
          <p:spPr>
            <a:xfrm>
              <a:off x="8797989" y="2690715"/>
              <a:ext cx="2030307" cy="38643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endParaRPr sz="2400">
                <a:latin typeface="+mj-lt"/>
                <a:cs typeface="Arial"/>
              </a:endParaRPr>
            </a:p>
          </p:txBody>
        </p:sp>
        <p:sp>
          <p:nvSpPr>
            <p:cNvPr id="79" name="object 8">
              <a:extLst>
                <a:ext uri="{FF2B5EF4-FFF2-40B4-BE49-F238E27FC236}">
                  <a16:creationId xmlns:a16="http://schemas.microsoft.com/office/drawing/2014/main" id="{0D8542D2-C28A-0B88-F307-080A5B33DEF3}"/>
                </a:ext>
              </a:extLst>
            </p:cNvPr>
            <p:cNvSpPr txBox="1"/>
            <p:nvPr/>
          </p:nvSpPr>
          <p:spPr>
            <a:xfrm>
              <a:off x="8835953" y="2775597"/>
              <a:ext cx="2463800" cy="1498424"/>
            </a:xfrm>
            <a:prstGeom prst="rect">
              <a:avLst/>
            </a:prstGeom>
          </p:spPr>
          <p:txBody>
            <a:bodyPr vert="horz" wrap="square" lIns="0" tIns="10160" rIns="0" bIns="0" rtlCol="0">
              <a:spAutoFit/>
            </a:bodyPr>
            <a:lstStyle/>
            <a:p>
              <a:pPr marL="231134" marR="6773" indent="-215048" algn="ctr">
                <a:lnSpc>
                  <a:spcPct val="101800"/>
                </a:lnSpc>
                <a:spcBef>
                  <a:spcPts val="80"/>
                </a:spcBef>
              </a:pPr>
              <a:r>
                <a:rPr lang="en-US" sz="2400" b="1">
                  <a:solidFill>
                    <a:srgbClr val="F36F21"/>
                  </a:solidFill>
                  <a:cs typeface="Arial"/>
                </a:rPr>
                <a:t>chết mỗi năm</a:t>
              </a:r>
              <a:endParaRPr lang="en-US" sz="2400">
                <a:cs typeface="Arial"/>
              </a:endParaRPr>
            </a:p>
            <a:p>
              <a:pPr marL="231134" marR="6773" indent="-215048" algn="ctr">
                <a:lnSpc>
                  <a:spcPct val="101800"/>
                </a:lnSpc>
                <a:spcBef>
                  <a:spcPts val="80"/>
                </a:spcBef>
              </a:pPr>
              <a:r>
                <a:rPr lang="en-US" sz="2400" b="1">
                  <a:solidFill>
                    <a:srgbClr val="F36F21"/>
                  </a:solidFill>
                  <a:latin typeface="+mj-lt"/>
                  <a:cs typeface="Arial"/>
                </a:rPr>
                <a:t>do </a:t>
              </a:r>
              <a:r>
                <a:rPr lang="en-US" sz="2400" b="1" err="1">
                  <a:solidFill>
                    <a:srgbClr val="F36F21"/>
                  </a:solidFill>
                  <a:latin typeface="+mj-lt"/>
                  <a:cs typeface="Arial"/>
                </a:rPr>
                <a:t>đề</a:t>
              </a:r>
              <a:r>
                <a:rPr lang="en-US" sz="2400" b="1">
                  <a:solidFill>
                    <a:srgbClr val="F36F21"/>
                  </a:solidFill>
                  <a:latin typeface="+mj-lt"/>
                  <a:cs typeface="Arial"/>
                </a:rPr>
                <a:t> </a:t>
              </a:r>
              <a:r>
                <a:rPr lang="en-US" sz="2400" b="1" err="1">
                  <a:solidFill>
                    <a:srgbClr val="F36F21"/>
                  </a:solidFill>
                  <a:latin typeface="+mj-lt"/>
                  <a:cs typeface="Arial"/>
                </a:rPr>
                <a:t>kháng</a:t>
              </a:r>
              <a:r>
                <a:rPr lang="en-US" sz="2400" b="1">
                  <a:solidFill>
                    <a:srgbClr val="F36F21"/>
                  </a:solidFill>
                  <a:latin typeface="+mj-lt"/>
                  <a:cs typeface="Arial"/>
                </a:rPr>
                <a:t> </a:t>
              </a:r>
              <a:r>
                <a:rPr lang="en-US" sz="2400" b="1" err="1">
                  <a:solidFill>
                    <a:srgbClr val="F36F21"/>
                  </a:solidFill>
                  <a:latin typeface="+mj-lt"/>
                  <a:cs typeface="Arial"/>
                </a:rPr>
                <a:t>kháng</a:t>
              </a:r>
              <a:r>
                <a:rPr lang="en-US" sz="2400" b="1">
                  <a:solidFill>
                    <a:srgbClr val="F36F21"/>
                  </a:solidFill>
                  <a:latin typeface="+mj-lt"/>
                  <a:cs typeface="Arial"/>
                </a:rPr>
                <a:t> </a:t>
              </a:r>
              <a:r>
                <a:rPr lang="en-US" sz="2400" b="1" err="1">
                  <a:solidFill>
                    <a:srgbClr val="F36F21"/>
                  </a:solidFill>
                  <a:latin typeface="+mj-lt"/>
                  <a:cs typeface="Arial"/>
                </a:rPr>
                <a:t>sinh</a:t>
              </a:r>
              <a:r>
                <a:rPr lang="en-US" sz="2400" b="1">
                  <a:solidFill>
                    <a:srgbClr val="F36F21"/>
                  </a:solidFill>
                  <a:latin typeface="+mj-lt"/>
                  <a:cs typeface="Arial"/>
                </a:rPr>
                <a:t> </a:t>
              </a:r>
              <a:r>
                <a:rPr lang="en-US" sz="2400" b="1" err="1">
                  <a:solidFill>
                    <a:srgbClr val="F36F21"/>
                  </a:solidFill>
                  <a:latin typeface="+mj-lt"/>
                  <a:cs typeface="Arial"/>
                </a:rPr>
                <a:t>vào</a:t>
              </a:r>
              <a:r>
                <a:rPr lang="en-US" sz="2400" b="1">
                  <a:solidFill>
                    <a:srgbClr val="F36F21"/>
                  </a:solidFill>
                  <a:latin typeface="+mj-lt"/>
                  <a:cs typeface="Arial"/>
                </a:rPr>
                <a:t> </a:t>
              </a:r>
              <a:r>
                <a:rPr lang="en-US" sz="2400" b="1" err="1">
                  <a:solidFill>
                    <a:srgbClr val="F36F21"/>
                  </a:solidFill>
                  <a:latin typeface="+mj-lt"/>
                  <a:cs typeface="Arial"/>
                </a:rPr>
                <a:t>năm</a:t>
              </a:r>
              <a:r>
                <a:rPr lang="en-US" sz="2400" b="1">
                  <a:solidFill>
                    <a:srgbClr val="F36F21"/>
                  </a:solidFill>
                  <a:latin typeface="+mj-lt"/>
                  <a:cs typeface="Arial"/>
                </a:rPr>
                <a:t> 2050</a:t>
              </a:r>
              <a:endParaRPr sz="2400">
                <a:latin typeface="+mj-lt"/>
                <a:cs typeface="Arial"/>
              </a:endParaRPr>
            </a:p>
          </p:txBody>
        </p:sp>
        <p:sp>
          <p:nvSpPr>
            <p:cNvPr id="80" name="object 9">
              <a:extLst>
                <a:ext uri="{FF2B5EF4-FFF2-40B4-BE49-F238E27FC236}">
                  <a16:creationId xmlns:a16="http://schemas.microsoft.com/office/drawing/2014/main" id="{E14780A7-AF5E-FE6B-2850-7CA3B3391B4A}"/>
                </a:ext>
              </a:extLst>
            </p:cNvPr>
            <p:cNvSpPr txBox="1"/>
            <p:nvPr/>
          </p:nvSpPr>
          <p:spPr>
            <a:xfrm>
              <a:off x="8610342" y="1590052"/>
              <a:ext cx="3075940" cy="1310615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6933">
                <a:spcBef>
                  <a:spcPts val="140"/>
                </a:spcBef>
              </a:pPr>
              <a:r>
                <a:rPr sz="8400" b="1">
                  <a:solidFill>
                    <a:srgbClr val="F36F21"/>
                  </a:solidFill>
                  <a:latin typeface="+mj-lt"/>
                  <a:cs typeface="Arial"/>
                </a:rPr>
                <a:t>10</a:t>
              </a:r>
              <a:r>
                <a:rPr lang="en-US" sz="3600" b="1">
                  <a:solidFill>
                    <a:srgbClr val="F36F21"/>
                  </a:solidFill>
                  <a:latin typeface="+mj-lt"/>
                  <a:cs typeface="Arial"/>
                </a:rPr>
                <a:t>NG</a:t>
              </a:r>
              <a:r>
                <a:rPr lang="vi-VN" sz="3600" b="1">
                  <a:solidFill>
                    <a:srgbClr val="F36F21"/>
                  </a:solidFill>
                  <a:latin typeface="+mj-lt"/>
                  <a:cs typeface="Arial"/>
                </a:rPr>
                <a:t>Ư</a:t>
              </a:r>
              <a:r>
                <a:rPr lang="en-US" sz="3600" b="1">
                  <a:solidFill>
                    <a:srgbClr val="F36F21"/>
                  </a:solidFill>
                  <a:latin typeface="+mj-lt"/>
                  <a:cs typeface="Arial"/>
                </a:rPr>
                <a:t>ỜI</a:t>
              </a:r>
              <a:endParaRPr sz="3600">
                <a:latin typeface="+mj-lt"/>
                <a:cs typeface="Arial"/>
              </a:endParaRPr>
            </a:p>
          </p:txBody>
        </p:sp>
        <p:sp>
          <p:nvSpPr>
            <p:cNvPr id="81" name="object 13">
              <a:extLst>
                <a:ext uri="{FF2B5EF4-FFF2-40B4-BE49-F238E27FC236}">
                  <a16:creationId xmlns:a16="http://schemas.microsoft.com/office/drawing/2014/main" id="{A2A93076-EE2E-2A03-7A01-D6CF2BABD8DC}"/>
                </a:ext>
              </a:extLst>
            </p:cNvPr>
            <p:cNvSpPr txBox="1"/>
            <p:nvPr/>
          </p:nvSpPr>
          <p:spPr>
            <a:xfrm>
              <a:off x="609599" y="1778281"/>
              <a:ext cx="1609405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Uốn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 </a:t>
              </a: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ván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, </a:t>
              </a:r>
              <a:r>
                <a:rPr sz="1600" b="1">
                  <a:solidFill>
                    <a:srgbClr val="002060"/>
                  </a:solidFill>
                  <a:latin typeface="+mj-lt"/>
                  <a:cs typeface="Arial"/>
                </a:rPr>
                <a:t>2014</a:t>
              </a:r>
              <a:endParaRPr sz="1600">
                <a:solidFill>
                  <a:srgbClr val="002060"/>
                </a:solidFill>
                <a:latin typeface="+mj-lt"/>
                <a:cs typeface="Arial"/>
              </a:endParaRPr>
            </a:p>
          </p:txBody>
        </p:sp>
        <p:sp>
          <p:nvSpPr>
            <p:cNvPr id="82" name="object 14">
              <a:extLst>
                <a:ext uri="{FF2B5EF4-FFF2-40B4-BE49-F238E27FC236}">
                  <a16:creationId xmlns:a16="http://schemas.microsoft.com/office/drawing/2014/main" id="{96CF16D6-D5D9-066E-CF5A-ABDC4DFEA37E}"/>
                </a:ext>
              </a:extLst>
            </p:cNvPr>
            <p:cNvSpPr txBox="1"/>
            <p:nvPr/>
          </p:nvSpPr>
          <p:spPr>
            <a:xfrm>
              <a:off x="609600" y="2038037"/>
              <a:ext cx="809802" cy="222219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60</a:t>
              </a:r>
              <a:r>
                <a:rPr lang="vi-VN" sz="1333">
                  <a:solidFill>
                    <a:srgbClr val="002060"/>
                  </a:solidFill>
                  <a:latin typeface="+mj-lt"/>
                  <a:cs typeface="Arial"/>
                </a:rPr>
                <a:t>.</a:t>
              </a: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000</a:t>
              </a:r>
            </a:p>
          </p:txBody>
        </p:sp>
        <p:sp>
          <p:nvSpPr>
            <p:cNvPr id="83" name="object 15">
              <a:extLst>
                <a:ext uri="{FF2B5EF4-FFF2-40B4-BE49-F238E27FC236}">
                  <a16:creationId xmlns:a16="http://schemas.microsoft.com/office/drawing/2014/main" id="{31C92BB5-D67F-7C8A-CB66-DD2438EC9004}"/>
                </a:ext>
              </a:extLst>
            </p:cNvPr>
            <p:cNvSpPr txBox="1"/>
            <p:nvPr/>
          </p:nvSpPr>
          <p:spPr>
            <a:xfrm>
              <a:off x="4876800" y="1778281"/>
              <a:ext cx="2844800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algn="r">
                <a:spcBef>
                  <a:spcPts val="133"/>
                </a:spcBef>
              </a:pPr>
              <a:r>
                <a:rPr lang="en-US" sz="1600" b="1">
                  <a:solidFill>
                    <a:srgbClr val="F36F21"/>
                  </a:solidFill>
                  <a:latin typeface="+mj-lt"/>
                  <a:cs typeface="Arial"/>
                </a:rPr>
                <a:t>AMR, 2</a:t>
              </a:r>
              <a:r>
                <a:rPr sz="1600" b="1">
                  <a:solidFill>
                    <a:srgbClr val="F36F21"/>
                  </a:solidFill>
                  <a:latin typeface="+mj-lt"/>
                  <a:cs typeface="Arial"/>
                </a:rPr>
                <a:t>014</a:t>
              </a:r>
              <a:endParaRPr sz="1600">
                <a:latin typeface="+mj-lt"/>
                <a:cs typeface="Arial"/>
              </a:endParaRPr>
            </a:p>
          </p:txBody>
        </p:sp>
        <p:sp>
          <p:nvSpPr>
            <p:cNvPr id="84" name="object 16">
              <a:extLst>
                <a:ext uri="{FF2B5EF4-FFF2-40B4-BE49-F238E27FC236}">
                  <a16:creationId xmlns:a16="http://schemas.microsoft.com/office/drawing/2014/main" id="{0964AB50-1D4D-9059-F64D-3B49BF85145A}"/>
                </a:ext>
              </a:extLst>
            </p:cNvPr>
            <p:cNvSpPr txBox="1"/>
            <p:nvPr/>
          </p:nvSpPr>
          <p:spPr>
            <a:xfrm>
              <a:off x="7173288" y="2021103"/>
              <a:ext cx="562187" cy="427339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333">
                  <a:solidFill>
                    <a:srgbClr val="F36F21"/>
                  </a:solidFill>
                  <a:latin typeface="+mj-lt"/>
                  <a:cs typeface="Arial"/>
                </a:rPr>
                <a:t>700</a:t>
              </a:r>
              <a:r>
                <a:rPr lang="vi-VN" sz="1333">
                  <a:solidFill>
                    <a:srgbClr val="F36F21"/>
                  </a:solidFill>
                  <a:latin typeface="+mj-lt"/>
                  <a:cs typeface="Arial"/>
                </a:rPr>
                <a:t>.</a:t>
              </a:r>
              <a:r>
                <a:rPr sz="1333">
                  <a:solidFill>
                    <a:srgbClr val="F36F21"/>
                  </a:solidFill>
                  <a:latin typeface="+mj-lt"/>
                  <a:cs typeface="Arial"/>
                </a:rPr>
                <a:t>000</a:t>
              </a:r>
              <a:endParaRPr sz="1333">
                <a:latin typeface="+mj-lt"/>
                <a:cs typeface="Arial"/>
              </a:endParaRPr>
            </a:p>
          </p:txBody>
        </p:sp>
        <p:sp>
          <p:nvSpPr>
            <p:cNvPr id="85" name="object 17">
              <a:extLst>
                <a:ext uri="{FF2B5EF4-FFF2-40B4-BE49-F238E27FC236}">
                  <a16:creationId xmlns:a16="http://schemas.microsoft.com/office/drawing/2014/main" id="{C5A2EA92-7D1F-DA08-5705-E5232B6CB931}"/>
                </a:ext>
              </a:extLst>
            </p:cNvPr>
            <p:cNvSpPr txBox="1"/>
            <p:nvPr/>
          </p:nvSpPr>
          <p:spPr>
            <a:xfrm>
              <a:off x="8541404" y="1141307"/>
              <a:ext cx="2758349" cy="1098592"/>
            </a:xfrm>
            <a:prstGeom prst="rect">
              <a:avLst/>
            </a:prstGeom>
          </p:spPr>
          <p:txBody>
            <a:bodyPr vert="horz" wrap="square" lIns="0" tIns="94827" rIns="0" bIns="0" rtlCol="0">
              <a:spAutoFit/>
            </a:bodyPr>
            <a:lstStyle/>
            <a:p>
              <a:pPr marL="346278">
                <a:spcBef>
                  <a:spcPts val="747"/>
                </a:spcBef>
              </a:pPr>
              <a:r>
                <a:rPr sz="2000" b="1">
                  <a:solidFill>
                    <a:srgbClr val="F36F21"/>
                  </a:solidFill>
                  <a:latin typeface="+mj-lt"/>
                  <a:cs typeface="Arial"/>
                </a:rPr>
                <a:t>AMR  </a:t>
              </a:r>
              <a:r>
                <a:rPr lang="en-US" sz="2000" b="1" err="1">
                  <a:solidFill>
                    <a:srgbClr val="F36F21"/>
                  </a:solidFill>
                  <a:latin typeface="+mj-lt"/>
                  <a:cs typeface="Arial"/>
                </a:rPr>
                <a:t>ở</a:t>
              </a:r>
              <a:r>
                <a:rPr sz="2000" b="1">
                  <a:solidFill>
                    <a:srgbClr val="F36F21"/>
                  </a:solidFill>
                  <a:latin typeface="+mj-lt"/>
                  <a:cs typeface="Arial"/>
                </a:rPr>
                <a:t> 2050</a:t>
              </a:r>
              <a:endParaRPr sz="2000">
                <a:latin typeface="+mj-lt"/>
                <a:cs typeface="Arial"/>
              </a:endParaRPr>
            </a:p>
            <a:p>
              <a:pPr marL="16933" algn="r">
                <a:spcBef>
                  <a:spcPts val="1133"/>
                </a:spcBef>
              </a:pPr>
              <a:r>
                <a:rPr lang="en-US" sz="3600" b="1">
                  <a:solidFill>
                    <a:srgbClr val="F36F21"/>
                  </a:solidFill>
                  <a:latin typeface="+mj-lt"/>
                  <a:cs typeface="Arial"/>
                </a:rPr>
                <a:t>TRIỆU</a:t>
              </a:r>
              <a:endParaRPr sz="3600">
                <a:latin typeface="+mj-lt"/>
                <a:cs typeface="Arial"/>
              </a:endParaRPr>
            </a:p>
          </p:txBody>
        </p:sp>
        <p:sp>
          <p:nvSpPr>
            <p:cNvPr id="86" name="object 18">
              <a:extLst>
                <a:ext uri="{FF2B5EF4-FFF2-40B4-BE49-F238E27FC236}">
                  <a16:creationId xmlns:a16="http://schemas.microsoft.com/office/drawing/2014/main" id="{F8F44314-6D94-DFCB-14AF-AF736B0C3B0B}"/>
                </a:ext>
              </a:extLst>
            </p:cNvPr>
            <p:cNvSpPr txBox="1"/>
            <p:nvPr/>
          </p:nvSpPr>
          <p:spPr>
            <a:xfrm>
              <a:off x="609600" y="2858280"/>
              <a:ext cx="2105331" cy="710451"/>
            </a:xfrm>
            <a:prstGeom prst="rect">
              <a:avLst/>
            </a:prstGeom>
          </p:spPr>
          <p:txBody>
            <a:bodyPr vert="horz" wrap="square" lIns="0" tIns="30480" rIns="0" bIns="0" rtlCol="0">
              <a:spAutoFit/>
            </a:bodyPr>
            <a:lstStyle/>
            <a:p>
              <a:pPr marL="16933" marR="6773">
                <a:lnSpc>
                  <a:spcPts val="1867"/>
                </a:lnSpc>
                <a:spcBef>
                  <a:spcPts val="240"/>
                </a:spcBef>
              </a:pP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Tai </a:t>
              </a: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nạn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 </a:t>
              </a: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giao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 </a:t>
              </a: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thông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, </a:t>
              </a:r>
              <a:r>
                <a:rPr sz="1600" b="1">
                  <a:solidFill>
                    <a:srgbClr val="002060"/>
                  </a:solidFill>
                  <a:latin typeface="+mj-lt"/>
                  <a:cs typeface="Arial"/>
                </a:rPr>
                <a:t>2014</a:t>
              </a:r>
              <a:endParaRPr sz="1600">
                <a:solidFill>
                  <a:srgbClr val="002060"/>
                </a:solidFill>
                <a:latin typeface="+mj-lt"/>
                <a:cs typeface="Arial"/>
              </a:endParaRPr>
            </a:p>
            <a:p>
              <a:pPr marL="16933">
                <a:lnSpc>
                  <a:spcPts val="1540"/>
                </a:lnSpc>
              </a:pP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1</a:t>
              </a:r>
              <a:r>
                <a:rPr lang="vi-VN" sz="1333">
                  <a:solidFill>
                    <a:srgbClr val="002060"/>
                  </a:solidFill>
                  <a:latin typeface="+mj-lt"/>
                  <a:cs typeface="Arial"/>
                </a:rPr>
                <a:t>,</a:t>
              </a: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2 </a:t>
              </a:r>
              <a:r>
                <a:rPr lang="en-US" sz="1333" err="1">
                  <a:solidFill>
                    <a:srgbClr val="002060"/>
                  </a:solidFill>
                  <a:latin typeface="+mj-lt"/>
                  <a:cs typeface="Arial"/>
                </a:rPr>
                <a:t>triệu</a:t>
              </a:r>
              <a:endParaRPr sz="1333">
                <a:solidFill>
                  <a:srgbClr val="002060"/>
                </a:solidFill>
                <a:latin typeface="+mj-lt"/>
                <a:cs typeface="Arial"/>
              </a:endParaRPr>
            </a:p>
          </p:txBody>
        </p:sp>
        <p:sp>
          <p:nvSpPr>
            <p:cNvPr id="87" name="object 19">
              <a:extLst>
                <a:ext uri="{FF2B5EF4-FFF2-40B4-BE49-F238E27FC236}">
                  <a16:creationId xmlns:a16="http://schemas.microsoft.com/office/drawing/2014/main" id="{A7F71C3B-8189-3765-641F-28067673E0E6}"/>
                </a:ext>
              </a:extLst>
            </p:cNvPr>
            <p:cNvSpPr txBox="1"/>
            <p:nvPr/>
          </p:nvSpPr>
          <p:spPr>
            <a:xfrm>
              <a:off x="6499285" y="2810282"/>
              <a:ext cx="1236980" cy="69722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lnSpc>
                  <a:spcPts val="1913"/>
                </a:lnSpc>
                <a:spcBef>
                  <a:spcPts val="133"/>
                </a:spcBef>
              </a:pP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Ung </a:t>
              </a: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thư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, </a:t>
              </a:r>
              <a:r>
                <a:rPr sz="1600" b="1">
                  <a:solidFill>
                    <a:srgbClr val="002060"/>
                  </a:solidFill>
                  <a:latin typeface="+mj-lt"/>
                  <a:cs typeface="Arial"/>
                </a:rPr>
                <a:t>2014</a:t>
              </a:r>
              <a:endParaRPr sz="1600">
                <a:solidFill>
                  <a:srgbClr val="002060"/>
                </a:solidFill>
                <a:latin typeface="+mj-lt"/>
                <a:cs typeface="Arial"/>
              </a:endParaRPr>
            </a:p>
            <a:p>
              <a:pPr marL="561326">
                <a:lnSpc>
                  <a:spcPts val="1593"/>
                </a:lnSpc>
              </a:pP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8</a:t>
              </a:r>
              <a:r>
                <a:rPr lang="vi-VN" sz="1333">
                  <a:solidFill>
                    <a:srgbClr val="002060"/>
                  </a:solidFill>
                  <a:latin typeface="+mj-lt"/>
                  <a:cs typeface="Arial"/>
                </a:rPr>
                <a:t>,</a:t>
              </a: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2</a:t>
              </a:r>
              <a:r>
                <a:rPr lang="en-US" sz="1333">
                  <a:solidFill>
                    <a:srgbClr val="002060"/>
                  </a:solidFill>
                  <a:latin typeface="+mj-lt"/>
                  <a:cs typeface="Arial"/>
                </a:rPr>
                <a:t> </a:t>
              </a:r>
              <a:r>
                <a:rPr lang="en-US" sz="1333" err="1">
                  <a:solidFill>
                    <a:srgbClr val="002060"/>
                  </a:solidFill>
                  <a:latin typeface="+mj-lt"/>
                  <a:cs typeface="Arial"/>
                </a:rPr>
                <a:t>triệu</a:t>
              </a:r>
              <a:endParaRPr sz="1333">
                <a:solidFill>
                  <a:srgbClr val="002060"/>
                </a:solidFill>
                <a:latin typeface="+mj-lt"/>
                <a:cs typeface="Arial"/>
              </a:endParaRPr>
            </a:p>
          </p:txBody>
        </p:sp>
        <p:sp>
          <p:nvSpPr>
            <p:cNvPr id="88" name="object 20">
              <a:extLst>
                <a:ext uri="{FF2B5EF4-FFF2-40B4-BE49-F238E27FC236}">
                  <a16:creationId xmlns:a16="http://schemas.microsoft.com/office/drawing/2014/main" id="{87BB53E5-2F51-5FC5-4B4D-FFD57D0B8F9F}"/>
                </a:ext>
              </a:extLst>
            </p:cNvPr>
            <p:cNvSpPr txBox="1"/>
            <p:nvPr/>
          </p:nvSpPr>
          <p:spPr>
            <a:xfrm>
              <a:off x="609600" y="4252682"/>
              <a:ext cx="1792674" cy="45356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lnSpc>
                  <a:spcPts val="1913"/>
                </a:lnSpc>
                <a:spcBef>
                  <a:spcPts val="133"/>
                </a:spcBef>
              </a:pP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Bệnh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 </a:t>
              </a: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sởi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, </a:t>
              </a:r>
              <a:r>
                <a:rPr sz="1600" b="1">
                  <a:solidFill>
                    <a:srgbClr val="002060"/>
                  </a:solidFill>
                  <a:latin typeface="+mj-lt"/>
                  <a:cs typeface="Arial"/>
                </a:rPr>
                <a:t>2014</a:t>
              </a:r>
              <a:endParaRPr sz="1600">
                <a:solidFill>
                  <a:srgbClr val="002060"/>
                </a:solidFill>
                <a:latin typeface="+mj-lt"/>
                <a:cs typeface="Arial"/>
              </a:endParaRPr>
            </a:p>
            <a:p>
              <a:pPr marL="16933">
                <a:lnSpc>
                  <a:spcPts val="1593"/>
                </a:lnSpc>
              </a:pP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130</a:t>
              </a:r>
              <a:r>
                <a:rPr lang="vi-VN" sz="1333">
                  <a:solidFill>
                    <a:srgbClr val="002060"/>
                  </a:solidFill>
                  <a:latin typeface="+mj-lt"/>
                  <a:cs typeface="Arial"/>
                </a:rPr>
                <a:t>.</a:t>
              </a: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000</a:t>
              </a:r>
            </a:p>
          </p:txBody>
        </p:sp>
        <p:sp>
          <p:nvSpPr>
            <p:cNvPr id="89" name="object 21">
              <a:extLst>
                <a:ext uri="{FF2B5EF4-FFF2-40B4-BE49-F238E27FC236}">
                  <a16:creationId xmlns:a16="http://schemas.microsoft.com/office/drawing/2014/main" id="{A2200265-868E-B743-88F1-D7409A6F22D6}"/>
                </a:ext>
              </a:extLst>
            </p:cNvPr>
            <p:cNvSpPr txBox="1"/>
            <p:nvPr/>
          </p:nvSpPr>
          <p:spPr>
            <a:xfrm>
              <a:off x="6447065" y="4235882"/>
              <a:ext cx="1288625" cy="658749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lnSpc>
                  <a:spcPts val="1913"/>
                </a:lnSpc>
                <a:spcBef>
                  <a:spcPts val="133"/>
                </a:spcBef>
              </a:pP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Dịch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 </a:t>
              </a: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tả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,</a:t>
              </a:r>
              <a:r>
                <a:rPr sz="1600" b="1">
                  <a:solidFill>
                    <a:srgbClr val="002060"/>
                  </a:solidFill>
                  <a:latin typeface="+mj-lt"/>
                  <a:cs typeface="Arial"/>
                </a:rPr>
                <a:t> 2014</a:t>
              </a:r>
              <a:endParaRPr sz="1600">
                <a:solidFill>
                  <a:srgbClr val="002060"/>
                </a:solidFill>
                <a:latin typeface="+mj-lt"/>
                <a:cs typeface="Arial"/>
              </a:endParaRPr>
            </a:p>
            <a:p>
              <a:pPr marL="154936">
                <a:lnSpc>
                  <a:spcPts val="1593"/>
                </a:lnSpc>
              </a:pP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100</a:t>
              </a:r>
              <a:r>
                <a:rPr lang="vi-VN" sz="1333">
                  <a:solidFill>
                    <a:srgbClr val="002060"/>
                  </a:solidFill>
                  <a:latin typeface="+mj-lt"/>
                  <a:cs typeface="Arial"/>
                </a:rPr>
                <a:t>.</a:t>
              </a: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000-120</a:t>
              </a:r>
              <a:r>
                <a:rPr lang="vi-VN" sz="1333">
                  <a:solidFill>
                    <a:srgbClr val="002060"/>
                  </a:solidFill>
                  <a:latin typeface="+mj-lt"/>
                  <a:cs typeface="Arial"/>
                </a:rPr>
                <a:t>.</a:t>
              </a: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000</a:t>
              </a:r>
            </a:p>
          </p:txBody>
        </p:sp>
        <p:sp>
          <p:nvSpPr>
            <p:cNvPr id="90" name="object 22">
              <a:extLst>
                <a:ext uri="{FF2B5EF4-FFF2-40B4-BE49-F238E27FC236}">
                  <a16:creationId xmlns:a16="http://schemas.microsoft.com/office/drawing/2014/main" id="{EF439BAE-7576-BA5E-73D7-892D81326187}"/>
                </a:ext>
              </a:extLst>
            </p:cNvPr>
            <p:cNvSpPr txBox="1"/>
            <p:nvPr/>
          </p:nvSpPr>
          <p:spPr>
            <a:xfrm>
              <a:off x="5791202" y="5507336"/>
              <a:ext cx="1944933" cy="69722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lnSpc>
                  <a:spcPts val="1913"/>
                </a:lnSpc>
                <a:spcBef>
                  <a:spcPts val="133"/>
                </a:spcBef>
              </a:pP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Đái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 </a:t>
              </a: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tháo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 </a:t>
              </a: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đ</a:t>
              </a:r>
              <a:r>
                <a:rPr lang="vi-VN" sz="1600" b="1">
                  <a:solidFill>
                    <a:srgbClr val="002060"/>
                  </a:solidFill>
                  <a:latin typeface="+mj-lt"/>
                  <a:cs typeface="Arial"/>
                </a:rPr>
                <a:t>ư</a:t>
              </a: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ờng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, </a:t>
              </a:r>
              <a:r>
                <a:rPr sz="1600" b="1">
                  <a:solidFill>
                    <a:srgbClr val="002060"/>
                  </a:solidFill>
                  <a:latin typeface="+mj-lt"/>
                  <a:cs typeface="Arial"/>
                </a:rPr>
                <a:t>2014</a:t>
              </a:r>
              <a:endParaRPr sz="1600">
                <a:solidFill>
                  <a:srgbClr val="002060"/>
                </a:solidFill>
                <a:latin typeface="+mj-lt"/>
                <a:cs typeface="Arial"/>
              </a:endParaRPr>
            </a:p>
            <a:p>
              <a:pPr marL="700176">
                <a:lnSpc>
                  <a:spcPts val="1593"/>
                </a:lnSpc>
              </a:pP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1</a:t>
              </a:r>
              <a:r>
                <a:rPr lang="vi-VN" sz="1333">
                  <a:solidFill>
                    <a:srgbClr val="002060"/>
                  </a:solidFill>
                  <a:latin typeface="+mj-lt"/>
                  <a:cs typeface="Arial"/>
                </a:rPr>
                <a:t>,</a:t>
              </a: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5 </a:t>
              </a:r>
              <a:r>
                <a:rPr lang="en-US" sz="1333">
                  <a:solidFill>
                    <a:srgbClr val="002060"/>
                  </a:solidFill>
                  <a:latin typeface="+mj-lt"/>
                  <a:cs typeface="Arial"/>
                </a:rPr>
                <a:t> </a:t>
              </a:r>
              <a:r>
                <a:rPr lang="en-US" sz="1333" err="1">
                  <a:solidFill>
                    <a:srgbClr val="002060"/>
                  </a:solidFill>
                  <a:latin typeface="+mj-lt"/>
                  <a:cs typeface="Arial"/>
                </a:rPr>
                <a:t>triệu</a:t>
              </a:r>
              <a:endParaRPr sz="1333">
                <a:solidFill>
                  <a:srgbClr val="002060"/>
                </a:solidFill>
                <a:latin typeface="+mj-lt"/>
                <a:cs typeface="Arial"/>
              </a:endParaRPr>
            </a:p>
          </p:txBody>
        </p:sp>
        <p:sp>
          <p:nvSpPr>
            <p:cNvPr id="91" name="object 24">
              <a:extLst>
                <a:ext uri="{FF2B5EF4-FFF2-40B4-BE49-F238E27FC236}">
                  <a16:creationId xmlns:a16="http://schemas.microsoft.com/office/drawing/2014/main" id="{EE48ABF6-222C-1670-B649-F599CEF0A8F3}"/>
                </a:ext>
              </a:extLst>
            </p:cNvPr>
            <p:cNvSpPr txBox="1"/>
            <p:nvPr/>
          </p:nvSpPr>
          <p:spPr>
            <a:xfrm>
              <a:off x="609602" y="5450282"/>
              <a:ext cx="1792672" cy="45356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lnSpc>
                  <a:spcPts val="1913"/>
                </a:lnSpc>
                <a:spcBef>
                  <a:spcPts val="133"/>
                </a:spcBef>
              </a:pP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Tiêu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 </a:t>
              </a:r>
              <a:r>
                <a:rPr lang="en-US" sz="1600" b="1" err="1">
                  <a:solidFill>
                    <a:srgbClr val="002060"/>
                  </a:solidFill>
                  <a:latin typeface="+mj-lt"/>
                  <a:cs typeface="Arial"/>
                </a:rPr>
                <a:t>chảy</a:t>
              </a:r>
              <a:r>
                <a:rPr lang="en-US" sz="1600" b="1">
                  <a:solidFill>
                    <a:srgbClr val="002060"/>
                  </a:solidFill>
                  <a:latin typeface="+mj-lt"/>
                  <a:cs typeface="Arial"/>
                </a:rPr>
                <a:t>, 2014</a:t>
              </a:r>
              <a:endParaRPr sz="1600">
                <a:solidFill>
                  <a:srgbClr val="002060"/>
                </a:solidFill>
                <a:latin typeface="+mj-lt"/>
                <a:cs typeface="Arial"/>
              </a:endParaRPr>
            </a:p>
            <a:p>
              <a:pPr marL="16933">
                <a:lnSpc>
                  <a:spcPts val="1593"/>
                </a:lnSpc>
              </a:pP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1</a:t>
              </a:r>
              <a:r>
                <a:rPr lang="vi-VN" sz="1333">
                  <a:solidFill>
                    <a:srgbClr val="002060"/>
                  </a:solidFill>
                  <a:latin typeface="+mj-lt"/>
                  <a:cs typeface="Arial"/>
                </a:rPr>
                <a:t>,</a:t>
              </a:r>
              <a:r>
                <a:rPr sz="1333">
                  <a:solidFill>
                    <a:srgbClr val="002060"/>
                  </a:solidFill>
                  <a:latin typeface="+mj-lt"/>
                  <a:cs typeface="Arial"/>
                </a:rPr>
                <a:t>4 </a:t>
              </a:r>
              <a:r>
                <a:rPr lang="en-US" sz="1333" err="1">
                  <a:solidFill>
                    <a:srgbClr val="002060"/>
                  </a:solidFill>
                  <a:latin typeface="+mj-lt"/>
                  <a:cs typeface="Arial"/>
                </a:rPr>
                <a:t>triệu</a:t>
              </a:r>
              <a:endParaRPr sz="1333">
                <a:solidFill>
                  <a:srgbClr val="002060"/>
                </a:solidFill>
                <a:latin typeface="+mj-lt"/>
                <a:cs typeface="Arial"/>
              </a:endParaRPr>
            </a:p>
          </p:txBody>
        </p:sp>
        <p:sp>
          <p:nvSpPr>
            <p:cNvPr id="92" name="object 25">
              <a:extLst>
                <a:ext uri="{FF2B5EF4-FFF2-40B4-BE49-F238E27FC236}">
                  <a16:creationId xmlns:a16="http://schemas.microsoft.com/office/drawing/2014/main" id="{0A8A3EBD-5DF2-A610-8A62-FE96FB72ACD5}"/>
                </a:ext>
              </a:extLst>
            </p:cNvPr>
            <p:cNvSpPr/>
            <p:nvPr/>
          </p:nvSpPr>
          <p:spPr>
            <a:xfrm>
              <a:off x="2219006" y="1886557"/>
              <a:ext cx="4039447" cy="4039447"/>
            </a:xfrm>
            <a:custGeom>
              <a:avLst/>
              <a:gdLst/>
              <a:ahLst/>
              <a:cxnLst/>
              <a:rect l="l" t="t" r="r" b="b"/>
              <a:pathLst>
                <a:path w="3029585" h="3029585">
                  <a:moveTo>
                    <a:pt x="1514525" y="0"/>
                  </a:moveTo>
                  <a:lnTo>
                    <a:pt x="1466448" y="748"/>
                  </a:lnTo>
                  <a:lnTo>
                    <a:pt x="1418745" y="2979"/>
                  </a:lnTo>
                  <a:lnTo>
                    <a:pt x="1371437" y="6670"/>
                  </a:lnTo>
                  <a:lnTo>
                    <a:pt x="1324547" y="11800"/>
                  </a:lnTo>
                  <a:lnTo>
                    <a:pt x="1278097" y="18345"/>
                  </a:lnTo>
                  <a:lnTo>
                    <a:pt x="1232110" y="26284"/>
                  </a:lnTo>
                  <a:lnTo>
                    <a:pt x="1186607" y="35594"/>
                  </a:lnTo>
                  <a:lnTo>
                    <a:pt x="1141610" y="46254"/>
                  </a:lnTo>
                  <a:lnTo>
                    <a:pt x="1097143" y="58241"/>
                  </a:lnTo>
                  <a:lnTo>
                    <a:pt x="1053226" y="71533"/>
                  </a:lnTo>
                  <a:lnTo>
                    <a:pt x="1009883" y="86108"/>
                  </a:lnTo>
                  <a:lnTo>
                    <a:pt x="967135" y="101943"/>
                  </a:lnTo>
                  <a:lnTo>
                    <a:pt x="925004" y="119017"/>
                  </a:lnTo>
                  <a:lnTo>
                    <a:pt x="883514" y="137307"/>
                  </a:lnTo>
                  <a:lnTo>
                    <a:pt x="842685" y="156792"/>
                  </a:lnTo>
                  <a:lnTo>
                    <a:pt x="802540" y="177448"/>
                  </a:lnTo>
                  <a:lnTo>
                    <a:pt x="763101" y="199254"/>
                  </a:lnTo>
                  <a:lnTo>
                    <a:pt x="724391" y="222188"/>
                  </a:lnTo>
                  <a:lnTo>
                    <a:pt x="686432" y="246227"/>
                  </a:lnTo>
                  <a:lnTo>
                    <a:pt x="649245" y="271349"/>
                  </a:lnTo>
                  <a:lnTo>
                    <a:pt x="612853" y="297533"/>
                  </a:lnTo>
                  <a:lnTo>
                    <a:pt x="577279" y="324755"/>
                  </a:lnTo>
                  <a:lnTo>
                    <a:pt x="542543" y="352994"/>
                  </a:lnTo>
                  <a:lnTo>
                    <a:pt x="508669" y="382228"/>
                  </a:lnTo>
                  <a:lnTo>
                    <a:pt x="475679" y="412434"/>
                  </a:lnTo>
                  <a:lnTo>
                    <a:pt x="443595" y="443590"/>
                  </a:lnTo>
                  <a:lnTo>
                    <a:pt x="412438" y="475674"/>
                  </a:lnTo>
                  <a:lnTo>
                    <a:pt x="382232" y="508664"/>
                  </a:lnTo>
                  <a:lnTo>
                    <a:pt x="352998" y="542538"/>
                  </a:lnTo>
                  <a:lnTo>
                    <a:pt x="324759" y="577273"/>
                  </a:lnTo>
                  <a:lnTo>
                    <a:pt x="297536" y="612848"/>
                  </a:lnTo>
                  <a:lnTo>
                    <a:pt x="271353" y="649240"/>
                  </a:lnTo>
                  <a:lnTo>
                    <a:pt x="246230" y="686426"/>
                  </a:lnTo>
                  <a:lnTo>
                    <a:pt x="222191" y="724386"/>
                  </a:lnTo>
                  <a:lnTo>
                    <a:pt x="199257" y="763096"/>
                  </a:lnTo>
                  <a:lnTo>
                    <a:pt x="177450" y="802534"/>
                  </a:lnTo>
                  <a:lnTo>
                    <a:pt x="156794" y="842679"/>
                  </a:lnTo>
                  <a:lnTo>
                    <a:pt x="137309" y="883508"/>
                  </a:lnTo>
                  <a:lnTo>
                    <a:pt x="119019" y="924999"/>
                  </a:lnTo>
                  <a:lnTo>
                    <a:pt x="101945" y="967130"/>
                  </a:lnTo>
                  <a:lnTo>
                    <a:pt x="86109" y="1009878"/>
                  </a:lnTo>
                  <a:lnTo>
                    <a:pt x="71534" y="1053221"/>
                  </a:lnTo>
                  <a:lnTo>
                    <a:pt x="58242" y="1097138"/>
                  </a:lnTo>
                  <a:lnTo>
                    <a:pt x="46255" y="1141606"/>
                  </a:lnTo>
                  <a:lnTo>
                    <a:pt x="35595" y="1186603"/>
                  </a:lnTo>
                  <a:lnTo>
                    <a:pt x="26284" y="1232106"/>
                  </a:lnTo>
                  <a:lnTo>
                    <a:pt x="18345" y="1278094"/>
                  </a:lnTo>
                  <a:lnTo>
                    <a:pt x="11800" y="1324544"/>
                  </a:lnTo>
                  <a:lnTo>
                    <a:pt x="6670" y="1371435"/>
                  </a:lnTo>
                  <a:lnTo>
                    <a:pt x="2979" y="1418743"/>
                  </a:lnTo>
                  <a:lnTo>
                    <a:pt x="748" y="1466447"/>
                  </a:lnTo>
                  <a:lnTo>
                    <a:pt x="0" y="1514525"/>
                  </a:lnTo>
                  <a:lnTo>
                    <a:pt x="748" y="1562602"/>
                  </a:lnTo>
                  <a:lnTo>
                    <a:pt x="2979" y="1610306"/>
                  </a:lnTo>
                  <a:lnTo>
                    <a:pt x="6670" y="1657614"/>
                  </a:lnTo>
                  <a:lnTo>
                    <a:pt x="11800" y="1704504"/>
                  </a:lnTo>
                  <a:lnTo>
                    <a:pt x="18345" y="1750954"/>
                  </a:lnTo>
                  <a:lnTo>
                    <a:pt x="26284" y="1796941"/>
                  </a:lnTo>
                  <a:lnTo>
                    <a:pt x="35595" y="1842444"/>
                  </a:lnTo>
                  <a:lnTo>
                    <a:pt x="46255" y="1887440"/>
                  </a:lnTo>
                  <a:lnTo>
                    <a:pt x="58242" y="1931908"/>
                  </a:lnTo>
                  <a:lnTo>
                    <a:pt x="71534" y="1975824"/>
                  </a:lnTo>
                  <a:lnTo>
                    <a:pt x="86109" y="2019168"/>
                  </a:lnTo>
                  <a:lnTo>
                    <a:pt x="101945" y="2061916"/>
                  </a:lnTo>
                  <a:lnTo>
                    <a:pt x="119019" y="2104046"/>
                  </a:lnTo>
                  <a:lnTo>
                    <a:pt x="137309" y="2145537"/>
                  </a:lnTo>
                  <a:lnTo>
                    <a:pt x="156794" y="2186366"/>
                  </a:lnTo>
                  <a:lnTo>
                    <a:pt x="177450" y="2226511"/>
                  </a:lnTo>
                  <a:lnTo>
                    <a:pt x="199257" y="2265949"/>
                  </a:lnTo>
                  <a:lnTo>
                    <a:pt x="222191" y="2304659"/>
                  </a:lnTo>
                  <a:lnTo>
                    <a:pt x="246230" y="2342619"/>
                  </a:lnTo>
                  <a:lnTo>
                    <a:pt x="271353" y="2379806"/>
                  </a:lnTo>
                  <a:lnTo>
                    <a:pt x="297536" y="2416197"/>
                  </a:lnTo>
                  <a:lnTo>
                    <a:pt x="324759" y="2451772"/>
                  </a:lnTo>
                  <a:lnTo>
                    <a:pt x="352998" y="2486507"/>
                  </a:lnTo>
                  <a:lnTo>
                    <a:pt x="382232" y="2520381"/>
                  </a:lnTo>
                  <a:lnTo>
                    <a:pt x="412438" y="2553372"/>
                  </a:lnTo>
                  <a:lnTo>
                    <a:pt x="443595" y="2585456"/>
                  </a:lnTo>
                  <a:lnTo>
                    <a:pt x="475679" y="2616612"/>
                  </a:lnTo>
                  <a:lnTo>
                    <a:pt x="508669" y="2646819"/>
                  </a:lnTo>
                  <a:lnTo>
                    <a:pt x="542543" y="2676052"/>
                  </a:lnTo>
                  <a:lnTo>
                    <a:pt x="577279" y="2704292"/>
                  </a:lnTo>
                  <a:lnTo>
                    <a:pt x="612853" y="2731514"/>
                  </a:lnTo>
                  <a:lnTo>
                    <a:pt x="649245" y="2757698"/>
                  </a:lnTo>
                  <a:lnTo>
                    <a:pt x="686432" y="2782821"/>
                  </a:lnTo>
                  <a:lnTo>
                    <a:pt x="724391" y="2806860"/>
                  </a:lnTo>
                  <a:lnTo>
                    <a:pt x="763101" y="2829794"/>
                  </a:lnTo>
                  <a:lnTo>
                    <a:pt x="802540" y="2851600"/>
                  </a:lnTo>
                  <a:lnTo>
                    <a:pt x="842685" y="2872257"/>
                  </a:lnTo>
                  <a:lnTo>
                    <a:pt x="883514" y="2891741"/>
                  </a:lnTo>
                  <a:lnTo>
                    <a:pt x="925004" y="2910032"/>
                  </a:lnTo>
                  <a:lnTo>
                    <a:pt x="967135" y="2927106"/>
                  </a:lnTo>
                  <a:lnTo>
                    <a:pt x="1009883" y="2942942"/>
                  </a:lnTo>
                  <a:lnTo>
                    <a:pt x="1053226" y="2957517"/>
                  </a:lnTo>
                  <a:lnTo>
                    <a:pt x="1097143" y="2970809"/>
                  </a:lnTo>
                  <a:lnTo>
                    <a:pt x="1141610" y="2982796"/>
                  </a:lnTo>
                  <a:lnTo>
                    <a:pt x="1186607" y="2993456"/>
                  </a:lnTo>
                  <a:lnTo>
                    <a:pt x="1232110" y="3002766"/>
                  </a:lnTo>
                  <a:lnTo>
                    <a:pt x="1278097" y="3010705"/>
                  </a:lnTo>
                  <a:lnTo>
                    <a:pt x="1324547" y="3017251"/>
                  </a:lnTo>
                  <a:lnTo>
                    <a:pt x="1371437" y="3022380"/>
                  </a:lnTo>
                  <a:lnTo>
                    <a:pt x="1418745" y="3026071"/>
                  </a:lnTo>
                  <a:lnTo>
                    <a:pt x="1466448" y="3028302"/>
                  </a:lnTo>
                  <a:lnTo>
                    <a:pt x="1514525" y="3029051"/>
                  </a:lnTo>
                  <a:lnTo>
                    <a:pt x="1562602" y="3028302"/>
                  </a:lnTo>
                  <a:lnTo>
                    <a:pt x="1610306" y="3026071"/>
                  </a:lnTo>
                  <a:lnTo>
                    <a:pt x="1657614" y="3022380"/>
                  </a:lnTo>
                  <a:lnTo>
                    <a:pt x="1704504" y="3017251"/>
                  </a:lnTo>
                  <a:lnTo>
                    <a:pt x="1750954" y="3010705"/>
                  </a:lnTo>
                  <a:lnTo>
                    <a:pt x="1796941" y="3002766"/>
                  </a:lnTo>
                  <a:lnTo>
                    <a:pt x="1842444" y="2993456"/>
                  </a:lnTo>
                  <a:lnTo>
                    <a:pt x="1887440" y="2982796"/>
                  </a:lnTo>
                  <a:lnTo>
                    <a:pt x="1931908" y="2970809"/>
                  </a:lnTo>
                  <a:lnTo>
                    <a:pt x="1975824" y="2957517"/>
                  </a:lnTo>
                  <a:lnTo>
                    <a:pt x="2019168" y="2942942"/>
                  </a:lnTo>
                  <a:lnTo>
                    <a:pt x="2061916" y="2927106"/>
                  </a:lnTo>
                  <a:lnTo>
                    <a:pt x="2104046" y="2910032"/>
                  </a:lnTo>
                  <a:lnTo>
                    <a:pt x="2145537" y="2891741"/>
                  </a:lnTo>
                  <a:lnTo>
                    <a:pt x="2186366" y="2872257"/>
                  </a:lnTo>
                  <a:lnTo>
                    <a:pt x="2226511" y="2851600"/>
                  </a:lnTo>
                  <a:lnTo>
                    <a:pt x="2265949" y="2829794"/>
                  </a:lnTo>
                  <a:lnTo>
                    <a:pt x="2304659" y="2806860"/>
                  </a:lnTo>
                  <a:lnTo>
                    <a:pt x="2342619" y="2782821"/>
                  </a:lnTo>
                  <a:lnTo>
                    <a:pt x="2379806" y="2757698"/>
                  </a:lnTo>
                  <a:lnTo>
                    <a:pt x="2416197" y="2731514"/>
                  </a:lnTo>
                  <a:lnTo>
                    <a:pt x="2451772" y="2704292"/>
                  </a:lnTo>
                  <a:lnTo>
                    <a:pt x="2486507" y="2676052"/>
                  </a:lnTo>
                  <a:lnTo>
                    <a:pt x="2520381" y="2646819"/>
                  </a:lnTo>
                  <a:lnTo>
                    <a:pt x="2553372" y="2616612"/>
                  </a:lnTo>
                  <a:lnTo>
                    <a:pt x="2585456" y="2585456"/>
                  </a:lnTo>
                  <a:lnTo>
                    <a:pt x="2616612" y="2553372"/>
                  </a:lnTo>
                  <a:lnTo>
                    <a:pt x="2646819" y="2520381"/>
                  </a:lnTo>
                  <a:lnTo>
                    <a:pt x="2676052" y="2486507"/>
                  </a:lnTo>
                  <a:lnTo>
                    <a:pt x="2704292" y="2451772"/>
                  </a:lnTo>
                  <a:lnTo>
                    <a:pt x="2731514" y="2416197"/>
                  </a:lnTo>
                  <a:lnTo>
                    <a:pt x="2757698" y="2379806"/>
                  </a:lnTo>
                  <a:lnTo>
                    <a:pt x="2782821" y="2342619"/>
                  </a:lnTo>
                  <a:lnTo>
                    <a:pt x="2806860" y="2304659"/>
                  </a:lnTo>
                  <a:lnTo>
                    <a:pt x="2829794" y="2265949"/>
                  </a:lnTo>
                  <a:lnTo>
                    <a:pt x="2851600" y="2226511"/>
                  </a:lnTo>
                  <a:lnTo>
                    <a:pt x="2872257" y="2186366"/>
                  </a:lnTo>
                  <a:lnTo>
                    <a:pt x="2891741" y="2145537"/>
                  </a:lnTo>
                  <a:lnTo>
                    <a:pt x="2910032" y="2104046"/>
                  </a:lnTo>
                  <a:lnTo>
                    <a:pt x="2927106" y="2061916"/>
                  </a:lnTo>
                  <a:lnTo>
                    <a:pt x="2942942" y="2019168"/>
                  </a:lnTo>
                  <a:lnTo>
                    <a:pt x="2957517" y="1975824"/>
                  </a:lnTo>
                  <a:lnTo>
                    <a:pt x="2970809" y="1931908"/>
                  </a:lnTo>
                  <a:lnTo>
                    <a:pt x="2982796" y="1887440"/>
                  </a:lnTo>
                  <a:lnTo>
                    <a:pt x="2993456" y="1842444"/>
                  </a:lnTo>
                  <a:lnTo>
                    <a:pt x="3002766" y="1796941"/>
                  </a:lnTo>
                  <a:lnTo>
                    <a:pt x="3010705" y="1750954"/>
                  </a:lnTo>
                  <a:lnTo>
                    <a:pt x="3017251" y="1704504"/>
                  </a:lnTo>
                  <a:lnTo>
                    <a:pt x="3022380" y="1657614"/>
                  </a:lnTo>
                  <a:lnTo>
                    <a:pt x="3026071" y="1610306"/>
                  </a:lnTo>
                  <a:lnTo>
                    <a:pt x="3028302" y="1562602"/>
                  </a:lnTo>
                  <a:lnTo>
                    <a:pt x="3029051" y="1514525"/>
                  </a:lnTo>
                  <a:lnTo>
                    <a:pt x="3028302" y="1466447"/>
                  </a:lnTo>
                  <a:lnTo>
                    <a:pt x="3026071" y="1418743"/>
                  </a:lnTo>
                  <a:lnTo>
                    <a:pt x="3022380" y="1371435"/>
                  </a:lnTo>
                  <a:lnTo>
                    <a:pt x="3017251" y="1324544"/>
                  </a:lnTo>
                  <a:lnTo>
                    <a:pt x="3010705" y="1278094"/>
                  </a:lnTo>
                  <a:lnTo>
                    <a:pt x="3002766" y="1232106"/>
                  </a:lnTo>
                  <a:lnTo>
                    <a:pt x="2993456" y="1186603"/>
                  </a:lnTo>
                  <a:lnTo>
                    <a:pt x="2982796" y="1141606"/>
                  </a:lnTo>
                  <a:lnTo>
                    <a:pt x="2970809" y="1097138"/>
                  </a:lnTo>
                  <a:lnTo>
                    <a:pt x="2957517" y="1053221"/>
                  </a:lnTo>
                  <a:lnTo>
                    <a:pt x="2942942" y="1009878"/>
                  </a:lnTo>
                  <a:lnTo>
                    <a:pt x="2927106" y="967130"/>
                  </a:lnTo>
                  <a:lnTo>
                    <a:pt x="2910032" y="924999"/>
                  </a:lnTo>
                  <a:lnTo>
                    <a:pt x="2891741" y="883508"/>
                  </a:lnTo>
                  <a:lnTo>
                    <a:pt x="2872257" y="842679"/>
                  </a:lnTo>
                  <a:lnTo>
                    <a:pt x="2851600" y="802534"/>
                  </a:lnTo>
                  <a:lnTo>
                    <a:pt x="2829794" y="763096"/>
                  </a:lnTo>
                  <a:lnTo>
                    <a:pt x="2806860" y="724386"/>
                  </a:lnTo>
                  <a:lnTo>
                    <a:pt x="2782821" y="686426"/>
                  </a:lnTo>
                  <a:lnTo>
                    <a:pt x="2757698" y="649240"/>
                  </a:lnTo>
                  <a:lnTo>
                    <a:pt x="2731514" y="612848"/>
                  </a:lnTo>
                  <a:lnTo>
                    <a:pt x="2704292" y="577273"/>
                  </a:lnTo>
                  <a:lnTo>
                    <a:pt x="2676052" y="542538"/>
                  </a:lnTo>
                  <a:lnTo>
                    <a:pt x="2646819" y="508664"/>
                  </a:lnTo>
                  <a:lnTo>
                    <a:pt x="2616612" y="475674"/>
                  </a:lnTo>
                  <a:lnTo>
                    <a:pt x="2585456" y="443590"/>
                  </a:lnTo>
                  <a:lnTo>
                    <a:pt x="2553372" y="412434"/>
                  </a:lnTo>
                  <a:lnTo>
                    <a:pt x="2520381" y="382228"/>
                  </a:lnTo>
                  <a:lnTo>
                    <a:pt x="2486507" y="352994"/>
                  </a:lnTo>
                  <a:lnTo>
                    <a:pt x="2451772" y="324755"/>
                  </a:lnTo>
                  <a:lnTo>
                    <a:pt x="2416197" y="297533"/>
                  </a:lnTo>
                  <a:lnTo>
                    <a:pt x="2379806" y="271349"/>
                  </a:lnTo>
                  <a:lnTo>
                    <a:pt x="2342619" y="246227"/>
                  </a:lnTo>
                  <a:lnTo>
                    <a:pt x="2304659" y="222188"/>
                  </a:lnTo>
                  <a:lnTo>
                    <a:pt x="2265949" y="199254"/>
                  </a:lnTo>
                  <a:lnTo>
                    <a:pt x="2226511" y="177448"/>
                  </a:lnTo>
                  <a:lnTo>
                    <a:pt x="2186366" y="156792"/>
                  </a:lnTo>
                  <a:lnTo>
                    <a:pt x="2145537" y="137307"/>
                  </a:lnTo>
                  <a:lnTo>
                    <a:pt x="2104046" y="119017"/>
                  </a:lnTo>
                  <a:lnTo>
                    <a:pt x="2061916" y="101943"/>
                  </a:lnTo>
                  <a:lnTo>
                    <a:pt x="2019168" y="86108"/>
                  </a:lnTo>
                  <a:lnTo>
                    <a:pt x="1975824" y="71533"/>
                  </a:lnTo>
                  <a:lnTo>
                    <a:pt x="1931908" y="58241"/>
                  </a:lnTo>
                  <a:lnTo>
                    <a:pt x="1887440" y="46254"/>
                  </a:lnTo>
                  <a:lnTo>
                    <a:pt x="1842444" y="35594"/>
                  </a:lnTo>
                  <a:lnTo>
                    <a:pt x="1796941" y="26284"/>
                  </a:lnTo>
                  <a:lnTo>
                    <a:pt x="1750954" y="18345"/>
                  </a:lnTo>
                  <a:lnTo>
                    <a:pt x="1704504" y="11800"/>
                  </a:lnTo>
                  <a:lnTo>
                    <a:pt x="1657614" y="6670"/>
                  </a:lnTo>
                  <a:lnTo>
                    <a:pt x="1610306" y="2979"/>
                  </a:lnTo>
                  <a:lnTo>
                    <a:pt x="1562602" y="748"/>
                  </a:lnTo>
                  <a:lnTo>
                    <a:pt x="1514525" y="0"/>
                  </a:lnTo>
                  <a:close/>
                </a:path>
              </a:pathLst>
            </a:custGeom>
            <a:solidFill>
              <a:srgbClr val="DDCEC1"/>
            </a:solidFill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93" name="object 26">
              <a:extLst>
                <a:ext uri="{FF2B5EF4-FFF2-40B4-BE49-F238E27FC236}">
                  <a16:creationId xmlns:a16="http://schemas.microsoft.com/office/drawing/2014/main" id="{1E8C659E-DBD8-DD15-6616-BC93B5EDCD3A}"/>
                </a:ext>
              </a:extLst>
            </p:cNvPr>
            <p:cNvSpPr/>
            <p:nvPr/>
          </p:nvSpPr>
          <p:spPr>
            <a:xfrm>
              <a:off x="4237270" y="1908783"/>
              <a:ext cx="1304713" cy="2002367"/>
            </a:xfrm>
            <a:custGeom>
              <a:avLst/>
              <a:gdLst/>
              <a:ahLst/>
              <a:cxnLst/>
              <a:rect l="l" t="t" r="r" b="b"/>
              <a:pathLst>
                <a:path w="978535" h="1501775">
                  <a:moveTo>
                    <a:pt x="225423" y="0"/>
                  </a:moveTo>
                  <a:lnTo>
                    <a:pt x="0" y="1501622"/>
                  </a:lnTo>
                  <a:lnTo>
                    <a:pt x="978419" y="341161"/>
                  </a:lnTo>
                  <a:lnTo>
                    <a:pt x="972810" y="336320"/>
                  </a:lnTo>
                  <a:lnTo>
                    <a:pt x="938074" y="308081"/>
                  </a:lnTo>
                  <a:lnTo>
                    <a:pt x="902500" y="280858"/>
                  </a:lnTo>
                  <a:lnTo>
                    <a:pt x="866108" y="254674"/>
                  </a:lnTo>
                  <a:lnTo>
                    <a:pt x="828921" y="229552"/>
                  </a:lnTo>
                  <a:lnTo>
                    <a:pt x="790961" y="205512"/>
                  </a:lnTo>
                  <a:lnTo>
                    <a:pt x="752251" y="182578"/>
                  </a:lnTo>
                  <a:lnTo>
                    <a:pt x="712813" y="160772"/>
                  </a:lnTo>
                  <a:lnTo>
                    <a:pt x="672668" y="140116"/>
                  </a:lnTo>
                  <a:lnTo>
                    <a:pt x="631839" y="120631"/>
                  </a:lnTo>
                  <a:lnTo>
                    <a:pt x="590348" y="102341"/>
                  </a:lnTo>
                  <a:lnTo>
                    <a:pt x="548218" y="85266"/>
                  </a:lnTo>
                  <a:lnTo>
                    <a:pt x="505470" y="69431"/>
                  </a:lnTo>
                  <a:lnTo>
                    <a:pt x="462127" y="54856"/>
                  </a:lnTo>
                  <a:lnTo>
                    <a:pt x="418210" y="41564"/>
                  </a:lnTo>
                  <a:lnTo>
                    <a:pt x="373743" y="29576"/>
                  </a:lnTo>
                  <a:lnTo>
                    <a:pt x="328746" y="18916"/>
                  </a:lnTo>
                  <a:lnTo>
                    <a:pt x="283243" y="9606"/>
                  </a:lnTo>
                  <a:lnTo>
                    <a:pt x="237256" y="1667"/>
                  </a:lnTo>
                  <a:lnTo>
                    <a:pt x="225423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94" name="object 27">
              <a:extLst>
                <a:ext uri="{FF2B5EF4-FFF2-40B4-BE49-F238E27FC236}">
                  <a16:creationId xmlns:a16="http://schemas.microsoft.com/office/drawing/2014/main" id="{258886D8-6DE1-82CA-4FB8-F8632798E0F1}"/>
                </a:ext>
              </a:extLst>
            </p:cNvPr>
            <p:cNvSpPr/>
            <p:nvPr/>
          </p:nvSpPr>
          <p:spPr>
            <a:xfrm>
              <a:off x="4237274" y="3019117"/>
              <a:ext cx="581660" cy="892387"/>
            </a:xfrm>
            <a:custGeom>
              <a:avLst/>
              <a:gdLst/>
              <a:ahLst/>
              <a:cxnLst/>
              <a:rect l="l" t="t" r="r" b="b"/>
              <a:pathLst>
                <a:path w="436245" h="669289">
                  <a:moveTo>
                    <a:pt x="100406" y="0"/>
                  </a:moveTo>
                  <a:lnTo>
                    <a:pt x="0" y="668870"/>
                  </a:lnTo>
                  <a:lnTo>
                    <a:pt x="435978" y="151777"/>
                  </a:lnTo>
                  <a:lnTo>
                    <a:pt x="393759" y="118948"/>
                  </a:lnTo>
                  <a:lnTo>
                    <a:pt x="349257" y="89664"/>
                  </a:lnTo>
                  <a:lnTo>
                    <a:pt x="302698" y="64028"/>
                  </a:lnTo>
                  <a:lnTo>
                    <a:pt x="254306" y="42141"/>
                  </a:lnTo>
                  <a:lnTo>
                    <a:pt x="204310" y="24106"/>
                  </a:lnTo>
                  <a:lnTo>
                    <a:pt x="152934" y="10025"/>
                  </a:lnTo>
                  <a:lnTo>
                    <a:pt x="100406" y="0"/>
                  </a:lnTo>
                  <a:close/>
                </a:path>
              </a:pathLst>
            </a:custGeom>
            <a:solidFill>
              <a:srgbClr val="405565"/>
            </a:solidFill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95" name="object 28">
              <a:extLst>
                <a:ext uri="{FF2B5EF4-FFF2-40B4-BE49-F238E27FC236}">
                  <a16:creationId xmlns:a16="http://schemas.microsoft.com/office/drawing/2014/main" id="{A0CB7D02-5E26-DAA9-6022-4D1B91996E9C}"/>
                </a:ext>
              </a:extLst>
            </p:cNvPr>
            <p:cNvSpPr/>
            <p:nvPr/>
          </p:nvSpPr>
          <p:spPr>
            <a:xfrm>
              <a:off x="4237274" y="2700800"/>
              <a:ext cx="2009140" cy="1210733"/>
            </a:xfrm>
            <a:custGeom>
              <a:avLst/>
              <a:gdLst/>
              <a:ahLst/>
              <a:cxnLst/>
              <a:rect l="l" t="t" r="r" b="b"/>
              <a:pathLst>
                <a:path w="1506854" h="908050">
                  <a:moveTo>
                    <a:pt x="1216159" y="0"/>
                  </a:moveTo>
                  <a:lnTo>
                    <a:pt x="0" y="907608"/>
                  </a:lnTo>
                  <a:lnTo>
                    <a:pt x="1506746" y="743068"/>
                  </a:lnTo>
                  <a:lnTo>
                    <a:pt x="1503550" y="713855"/>
                  </a:lnTo>
                  <a:lnTo>
                    <a:pt x="1497005" y="667406"/>
                  </a:lnTo>
                  <a:lnTo>
                    <a:pt x="1489066" y="621418"/>
                  </a:lnTo>
                  <a:lnTo>
                    <a:pt x="1479756" y="575915"/>
                  </a:lnTo>
                  <a:lnTo>
                    <a:pt x="1469096" y="530919"/>
                  </a:lnTo>
                  <a:lnTo>
                    <a:pt x="1457108" y="486451"/>
                  </a:lnTo>
                  <a:lnTo>
                    <a:pt x="1443816" y="442535"/>
                  </a:lnTo>
                  <a:lnTo>
                    <a:pt x="1429241" y="399191"/>
                  </a:lnTo>
                  <a:lnTo>
                    <a:pt x="1413406" y="356443"/>
                  </a:lnTo>
                  <a:lnTo>
                    <a:pt x="1396331" y="314313"/>
                  </a:lnTo>
                  <a:lnTo>
                    <a:pt x="1378041" y="272822"/>
                  </a:lnTo>
                  <a:lnTo>
                    <a:pt x="1358556" y="231993"/>
                  </a:lnTo>
                  <a:lnTo>
                    <a:pt x="1337900" y="191849"/>
                  </a:lnTo>
                  <a:lnTo>
                    <a:pt x="1316094" y="152410"/>
                  </a:lnTo>
                  <a:lnTo>
                    <a:pt x="1293160" y="113700"/>
                  </a:lnTo>
                  <a:lnTo>
                    <a:pt x="1269120" y="75740"/>
                  </a:lnTo>
                  <a:lnTo>
                    <a:pt x="1243998" y="38554"/>
                  </a:lnTo>
                  <a:lnTo>
                    <a:pt x="1217814" y="2162"/>
                  </a:lnTo>
                  <a:lnTo>
                    <a:pt x="1216159" y="0"/>
                  </a:lnTo>
                  <a:close/>
                </a:path>
              </a:pathLst>
            </a:custGeom>
            <a:solidFill>
              <a:srgbClr val="405565"/>
            </a:solidFill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96" name="object 29">
              <a:extLst>
                <a:ext uri="{FF2B5EF4-FFF2-40B4-BE49-F238E27FC236}">
                  <a16:creationId xmlns:a16="http://schemas.microsoft.com/office/drawing/2014/main" id="{4F18D836-2FBC-AF47-522F-F9D098C5DE4C}"/>
                </a:ext>
              </a:extLst>
            </p:cNvPr>
            <p:cNvSpPr/>
            <p:nvPr/>
          </p:nvSpPr>
          <p:spPr>
            <a:xfrm>
              <a:off x="4237261" y="3910937"/>
              <a:ext cx="832273" cy="541867"/>
            </a:xfrm>
            <a:custGeom>
              <a:avLst/>
              <a:gdLst/>
              <a:ahLst/>
              <a:cxnLst/>
              <a:rect l="l" t="t" r="r" b="b"/>
              <a:pathLst>
                <a:path w="624204" h="406400">
                  <a:moveTo>
                    <a:pt x="0" y="0"/>
                  </a:moveTo>
                  <a:lnTo>
                    <a:pt x="505320" y="405942"/>
                  </a:lnTo>
                  <a:lnTo>
                    <a:pt x="536454" y="363813"/>
                  </a:lnTo>
                  <a:lnTo>
                    <a:pt x="564019" y="319416"/>
                  </a:lnTo>
                  <a:lnTo>
                    <a:pt x="587899" y="272979"/>
                  </a:lnTo>
                  <a:lnTo>
                    <a:pt x="607978" y="224733"/>
                  </a:lnTo>
                  <a:lnTo>
                    <a:pt x="624141" y="174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565"/>
            </a:solidFill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97" name="object 30">
              <a:extLst>
                <a:ext uri="{FF2B5EF4-FFF2-40B4-BE49-F238E27FC236}">
                  <a16:creationId xmlns:a16="http://schemas.microsoft.com/office/drawing/2014/main" id="{7F5F4030-DF2E-B756-30FD-3EE3F915084B}"/>
                </a:ext>
              </a:extLst>
            </p:cNvPr>
            <p:cNvSpPr/>
            <p:nvPr/>
          </p:nvSpPr>
          <p:spPr>
            <a:xfrm>
              <a:off x="4237271" y="3910935"/>
              <a:ext cx="658707" cy="1076960"/>
            </a:xfrm>
            <a:custGeom>
              <a:avLst/>
              <a:gdLst/>
              <a:ahLst/>
              <a:cxnLst/>
              <a:rect l="l" t="t" r="r" b="b"/>
              <a:pathLst>
                <a:path w="494029" h="807720">
                  <a:moveTo>
                    <a:pt x="0" y="0"/>
                  </a:moveTo>
                  <a:lnTo>
                    <a:pt x="127507" y="807262"/>
                  </a:lnTo>
                  <a:lnTo>
                    <a:pt x="177001" y="797875"/>
                  </a:lnTo>
                  <a:lnTo>
                    <a:pt x="225685" y="785494"/>
                  </a:lnTo>
                  <a:lnTo>
                    <a:pt x="273430" y="770176"/>
                  </a:lnTo>
                  <a:lnTo>
                    <a:pt x="320103" y="751976"/>
                  </a:lnTo>
                  <a:lnTo>
                    <a:pt x="365574" y="730951"/>
                  </a:lnTo>
                  <a:lnTo>
                    <a:pt x="409711" y="707157"/>
                  </a:lnTo>
                  <a:lnTo>
                    <a:pt x="452382" y="680649"/>
                  </a:lnTo>
                  <a:lnTo>
                    <a:pt x="493458" y="651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565"/>
            </a:solidFill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98" name="object 31">
              <a:extLst>
                <a:ext uri="{FF2B5EF4-FFF2-40B4-BE49-F238E27FC236}">
                  <a16:creationId xmlns:a16="http://schemas.microsoft.com/office/drawing/2014/main" id="{BFA31F03-D2DC-89D5-9135-CC58671C09D8}"/>
                </a:ext>
              </a:extLst>
            </p:cNvPr>
            <p:cNvSpPr/>
            <p:nvPr/>
          </p:nvSpPr>
          <p:spPr>
            <a:xfrm>
              <a:off x="3615894" y="3910940"/>
              <a:ext cx="621453" cy="1065107"/>
            </a:xfrm>
            <a:custGeom>
              <a:avLst/>
              <a:gdLst/>
              <a:ahLst/>
              <a:cxnLst/>
              <a:rect l="l" t="t" r="r" b="b"/>
              <a:pathLst>
                <a:path w="466089" h="798829">
                  <a:moveTo>
                    <a:pt x="466026" y="0"/>
                  </a:moveTo>
                  <a:lnTo>
                    <a:pt x="0" y="654151"/>
                  </a:lnTo>
                  <a:lnTo>
                    <a:pt x="42812" y="682632"/>
                  </a:lnTo>
                  <a:lnTo>
                    <a:pt x="87219" y="708239"/>
                  </a:lnTo>
                  <a:lnTo>
                    <a:pt x="133073" y="730918"/>
                  </a:lnTo>
                  <a:lnTo>
                    <a:pt x="180230" y="750612"/>
                  </a:lnTo>
                  <a:lnTo>
                    <a:pt x="228544" y="767268"/>
                  </a:lnTo>
                  <a:lnTo>
                    <a:pt x="277868" y="780829"/>
                  </a:lnTo>
                  <a:lnTo>
                    <a:pt x="328058" y="791241"/>
                  </a:lnTo>
                  <a:lnTo>
                    <a:pt x="378968" y="798448"/>
                  </a:lnTo>
                  <a:lnTo>
                    <a:pt x="466026" y="0"/>
                  </a:lnTo>
                  <a:close/>
                </a:path>
              </a:pathLst>
            </a:custGeom>
            <a:solidFill>
              <a:srgbClr val="405565"/>
            </a:solidFill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99" name="object 32">
              <a:extLst>
                <a:ext uri="{FF2B5EF4-FFF2-40B4-BE49-F238E27FC236}">
                  <a16:creationId xmlns:a16="http://schemas.microsoft.com/office/drawing/2014/main" id="{0F5E4DD8-97BC-EE9F-DE69-32A640FBEF63}"/>
                </a:ext>
              </a:extLst>
            </p:cNvPr>
            <p:cNvSpPr/>
            <p:nvPr/>
          </p:nvSpPr>
          <p:spPr>
            <a:xfrm>
              <a:off x="3422462" y="3910943"/>
              <a:ext cx="815340" cy="535093"/>
            </a:xfrm>
            <a:custGeom>
              <a:avLst/>
              <a:gdLst/>
              <a:ahLst/>
              <a:cxnLst/>
              <a:rect l="l" t="t" r="r" b="b"/>
              <a:pathLst>
                <a:path w="611505" h="401320">
                  <a:moveTo>
                    <a:pt x="611098" y="0"/>
                  </a:moveTo>
                  <a:lnTo>
                    <a:pt x="0" y="104686"/>
                  </a:lnTo>
                  <a:lnTo>
                    <a:pt x="9787" y="151071"/>
                  </a:lnTo>
                  <a:lnTo>
                    <a:pt x="23034" y="196410"/>
                  </a:lnTo>
                  <a:lnTo>
                    <a:pt x="39656" y="240516"/>
                  </a:lnTo>
                  <a:lnTo>
                    <a:pt x="59563" y="283202"/>
                  </a:lnTo>
                  <a:lnTo>
                    <a:pt x="82671" y="324282"/>
                  </a:lnTo>
                  <a:lnTo>
                    <a:pt x="108891" y="363568"/>
                  </a:lnTo>
                  <a:lnTo>
                    <a:pt x="138137" y="400875"/>
                  </a:lnTo>
                  <a:lnTo>
                    <a:pt x="611098" y="0"/>
                  </a:lnTo>
                  <a:close/>
                </a:path>
              </a:pathLst>
            </a:custGeom>
            <a:solidFill>
              <a:srgbClr val="405565"/>
            </a:solidFill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00" name="object 33">
              <a:extLst>
                <a:ext uri="{FF2B5EF4-FFF2-40B4-BE49-F238E27FC236}">
                  <a16:creationId xmlns:a16="http://schemas.microsoft.com/office/drawing/2014/main" id="{8CBDE70D-8767-A6E0-7692-DED1E60DDC14}"/>
                </a:ext>
              </a:extLst>
            </p:cNvPr>
            <p:cNvSpPr/>
            <p:nvPr/>
          </p:nvSpPr>
          <p:spPr>
            <a:xfrm>
              <a:off x="3262781" y="3318481"/>
              <a:ext cx="984673" cy="592667"/>
            </a:xfrm>
            <a:custGeom>
              <a:avLst/>
              <a:gdLst/>
              <a:ahLst/>
              <a:cxnLst/>
              <a:rect l="l" t="t" r="r" b="b"/>
              <a:pathLst>
                <a:path w="738505" h="444500">
                  <a:moveTo>
                    <a:pt x="143332" y="0"/>
                  </a:moveTo>
                  <a:lnTo>
                    <a:pt x="113567" y="43761"/>
                  </a:lnTo>
                  <a:lnTo>
                    <a:pt x="87051" y="89370"/>
                  </a:lnTo>
                  <a:lnTo>
                    <a:pt x="63852" y="136639"/>
                  </a:lnTo>
                  <a:lnTo>
                    <a:pt x="44038" y="185383"/>
                  </a:lnTo>
                  <a:lnTo>
                    <a:pt x="27678" y="235416"/>
                  </a:lnTo>
                  <a:lnTo>
                    <a:pt x="14839" y="286551"/>
                  </a:lnTo>
                  <a:lnTo>
                    <a:pt x="5590" y="338604"/>
                  </a:lnTo>
                  <a:lnTo>
                    <a:pt x="0" y="391388"/>
                  </a:lnTo>
                  <a:lnTo>
                    <a:pt x="737908" y="444347"/>
                  </a:lnTo>
                  <a:lnTo>
                    <a:pt x="143332" y="0"/>
                  </a:lnTo>
                  <a:close/>
                </a:path>
              </a:pathLst>
            </a:custGeom>
            <a:solidFill>
              <a:srgbClr val="405565"/>
            </a:solidFill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01" name="object 36">
              <a:extLst>
                <a:ext uri="{FF2B5EF4-FFF2-40B4-BE49-F238E27FC236}">
                  <a16:creationId xmlns:a16="http://schemas.microsoft.com/office/drawing/2014/main" id="{2908078B-C82A-9023-0617-F91E43CF7E47}"/>
                </a:ext>
              </a:extLst>
            </p:cNvPr>
            <p:cNvSpPr/>
            <p:nvPr/>
          </p:nvSpPr>
          <p:spPr>
            <a:xfrm>
              <a:off x="3629767" y="3300699"/>
              <a:ext cx="1210733" cy="1210733"/>
            </a:xfrm>
            <a:custGeom>
              <a:avLst/>
              <a:gdLst/>
              <a:ahLst/>
              <a:cxnLst/>
              <a:rect l="l" t="t" r="r" b="b"/>
              <a:pathLst>
                <a:path w="908050" h="908050">
                  <a:moveTo>
                    <a:pt x="453923" y="0"/>
                  </a:moveTo>
                  <a:lnTo>
                    <a:pt x="407511" y="2343"/>
                  </a:lnTo>
                  <a:lnTo>
                    <a:pt x="362441" y="9221"/>
                  </a:lnTo>
                  <a:lnTo>
                    <a:pt x="318939" y="20407"/>
                  </a:lnTo>
                  <a:lnTo>
                    <a:pt x="277234" y="35670"/>
                  </a:lnTo>
                  <a:lnTo>
                    <a:pt x="237555" y="54785"/>
                  </a:lnTo>
                  <a:lnTo>
                    <a:pt x="200129" y="77521"/>
                  </a:lnTo>
                  <a:lnTo>
                    <a:pt x="165184" y="103651"/>
                  </a:lnTo>
                  <a:lnTo>
                    <a:pt x="132949" y="132948"/>
                  </a:lnTo>
                  <a:lnTo>
                    <a:pt x="103653" y="165182"/>
                  </a:lnTo>
                  <a:lnTo>
                    <a:pt x="77522" y="200126"/>
                  </a:lnTo>
                  <a:lnTo>
                    <a:pt x="54785" y="237551"/>
                  </a:lnTo>
                  <a:lnTo>
                    <a:pt x="35671" y="277229"/>
                  </a:lnTo>
                  <a:lnTo>
                    <a:pt x="20407" y="318932"/>
                  </a:lnTo>
                  <a:lnTo>
                    <a:pt x="9221" y="362432"/>
                  </a:lnTo>
                  <a:lnTo>
                    <a:pt x="2343" y="407501"/>
                  </a:lnTo>
                  <a:lnTo>
                    <a:pt x="0" y="453910"/>
                  </a:lnTo>
                  <a:lnTo>
                    <a:pt x="2343" y="500322"/>
                  </a:lnTo>
                  <a:lnTo>
                    <a:pt x="9221" y="545392"/>
                  </a:lnTo>
                  <a:lnTo>
                    <a:pt x="20407" y="588894"/>
                  </a:lnTo>
                  <a:lnTo>
                    <a:pt x="35671" y="630599"/>
                  </a:lnTo>
                  <a:lnTo>
                    <a:pt x="54785" y="670278"/>
                  </a:lnTo>
                  <a:lnTo>
                    <a:pt x="77522" y="707704"/>
                  </a:lnTo>
                  <a:lnTo>
                    <a:pt x="103653" y="742649"/>
                  </a:lnTo>
                  <a:lnTo>
                    <a:pt x="132949" y="774884"/>
                  </a:lnTo>
                  <a:lnTo>
                    <a:pt x="165184" y="804181"/>
                  </a:lnTo>
                  <a:lnTo>
                    <a:pt x="200129" y="830311"/>
                  </a:lnTo>
                  <a:lnTo>
                    <a:pt x="237555" y="853048"/>
                  </a:lnTo>
                  <a:lnTo>
                    <a:pt x="277234" y="872162"/>
                  </a:lnTo>
                  <a:lnTo>
                    <a:pt x="318939" y="887426"/>
                  </a:lnTo>
                  <a:lnTo>
                    <a:pt x="362441" y="898612"/>
                  </a:lnTo>
                  <a:lnTo>
                    <a:pt x="407511" y="905490"/>
                  </a:lnTo>
                  <a:lnTo>
                    <a:pt x="453923" y="907834"/>
                  </a:lnTo>
                  <a:lnTo>
                    <a:pt x="500334" y="905490"/>
                  </a:lnTo>
                  <a:lnTo>
                    <a:pt x="545405" y="898612"/>
                  </a:lnTo>
                  <a:lnTo>
                    <a:pt x="588907" y="887426"/>
                  </a:lnTo>
                  <a:lnTo>
                    <a:pt x="630612" y="872162"/>
                  </a:lnTo>
                  <a:lnTo>
                    <a:pt x="670291" y="853048"/>
                  </a:lnTo>
                  <a:lnTo>
                    <a:pt x="707717" y="830311"/>
                  </a:lnTo>
                  <a:lnTo>
                    <a:pt x="742662" y="804181"/>
                  </a:lnTo>
                  <a:lnTo>
                    <a:pt x="774896" y="774884"/>
                  </a:lnTo>
                  <a:lnTo>
                    <a:pt x="804193" y="742649"/>
                  </a:lnTo>
                  <a:lnTo>
                    <a:pt x="830324" y="707704"/>
                  </a:lnTo>
                  <a:lnTo>
                    <a:pt x="853061" y="670278"/>
                  </a:lnTo>
                  <a:lnTo>
                    <a:pt x="872175" y="630599"/>
                  </a:lnTo>
                  <a:lnTo>
                    <a:pt x="887439" y="588894"/>
                  </a:lnTo>
                  <a:lnTo>
                    <a:pt x="898624" y="545392"/>
                  </a:lnTo>
                  <a:lnTo>
                    <a:pt x="905503" y="500322"/>
                  </a:lnTo>
                  <a:lnTo>
                    <a:pt x="907846" y="453910"/>
                  </a:lnTo>
                  <a:lnTo>
                    <a:pt x="905503" y="407501"/>
                  </a:lnTo>
                  <a:lnTo>
                    <a:pt x="898624" y="362432"/>
                  </a:lnTo>
                  <a:lnTo>
                    <a:pt x="887439" y="318932"/>
                  </a:lnTo>
                  <a:lnTo>
                    <a:pt x="872175" y="277229"/>
                  </a:lnTo>
                  <a:lnTo>
                    <a:pt x="853061" y="237551"/>
                  </a:lnTo>
                  <a:lnTo>
                    <a:pt x="830324" y="200126"/>
                  </a:lnTo>
                  <a:lnTo>
                    <a:pt x="804193" y="165182"/>
                  </a:lnTo>
                  <a:lnTo>
                    <a:pt x="774896" y="132948"/>
                  </a:lnTo>
                  <a:lnTo>
                    <a:pt x="742662" y="103651"/>
                  </a:lnTo>
                  <a:lnTo>
                    <a:pt x="707717" y="77521"/>
                  </a:lnTo>
                  <a:lnTo>
                    <a:pt x="670291" y="54785"/>
                  </a:lnTo>
                  <a:lnTo>
                    <a:pt x="630612" y="35670"/>
                  </a:lnTo>
                  <a:lnTo>
                    <a:pt x="588907" y="20407"/>
                  </a:lnTo>
                  <a:lnTo>
                    <a:pt x="545405" y="9221"/>
                  </a:lnTo>
                  <a:lnTo>
                    <a:pt x="500334" y="2343"/>
                  </a:lnTo>
                  <a:lnTo>
                    <a:pt x="453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02" name="object 37">
              <a:extLst>
                <a:ext uri="{FF2B5EF4-FFF2-40B4-BE49-F238E27FC236}">
                  <a16:creationId xmlns:a16="http://schemas.microsoft.com/office/drawing/2014/main" id="{93645ADD-B2D5-CA15-6BAF-DDAE4BC0C6B8}"/>
                </a:ext>
              </a:extLst>
            </p:cNvPr>
            <p:cNvSpPr/>
            <p:nvPr/>
          </p:nvSpPr>
          <p:spPr>
            <a:xfrm>
              <a:off x="3629767" y="3300699"/>
              <a:ext cx="1210733" cy="1210733"/>
            </a:xfrm>
            <a:custGeom>
              <a:avLst/>
              <a:gdLst/>
              <a:ahLst/>
              <a:cxnLst/>
              <a:rect l="l" t="t" r="r" b="b"/>
              <a:pathLst>
                <a:path w="908050" h="908050">
                  <a:moveTo>
                    <a:pt x="453923" y="907834"/>
                  </a:moveTo>
                  <a:lnTo>
                    <a:pt x="500334" y="905490"/>
                  </a:lnTo>
                  <a:lnTo>
                    <a:pt x="545405" y="898612"/>
                  </a:lnTo>
                  <a:lnTo>
                    <a:pt x="588907" y="887426"/>
                  </a:lnTo>
                  <a:lnTo>
                    <a:pt x="630612" y="872162"/>
                  </a:lnTo>
                  <a:lnTo>
                    <a:pt x="670291" y="853048"/>
                  </a:lnTo>
                  <a:lnTo>
                    <a:pt x="707717" y="830311"/>
                  </a:lnTo>
                  <a:lnTo>
                    <a:pt x="742662" y="804181"/>
                  </a:lnTo>
                  <a:lnTo>
                    <a:pt x="774896" y="774884"/>
                  </a:lnTo>
                  <a:lnTo>
                    <a:pt x="804193" y="742649"/>
                  </a:lnTo>
                  <a:lnTo>
                    <a:pt x="830324" y="707704"/>
                  </a:lnTo>
                  <a:lnTo>
                    <a:pt x="853061" y="670278"/>
                  </a:lnTo>
                  <a:lnTo>
                    <a:pt x="872175" y="630599"/>
                  </a:lnTo>
                  <a:lnTo>
                    <a:pt x="887439" y="588894"/>
                  </a:lnTo>
                  <a:lnTo>
                    <a:pt x="898624" y="545392"/>
                  </a:lnTo>
                  <a:lnTo>
                    <a:pt x="905503" y="500322"/>
                  </a:lnTo>
                  <a:lnTo>
                    <a:pt x="907846" y="453910"/>
                  </a:lnTo>
                  <a:lnTo>
                    <a:pt x="905503" y="407501"/>
                  </a:lnTo>
                  <a:lnTo>
                    <a:pt x="898624" y="362432"/>
                  </a:lnTo>
                  <a:lnTo>
                    <a:pt x="887439" y="318932"/>
                  </a:lnTo>
                  <a:lnTo>
                    <a:pt x="872175" y="277229"/>
                  </a:lnTo>
                  <a:lnTo>
                    <a:pt x="853061" y="237551"/>
                  </a:lnTo>
                  <a:lnTo>
                    <a:pt x="830324" y="200126"/>
                  </a:lnTo>
                  <a:lnTo>
                    <a:pt x="804193" y="165182"/>
                  </a:lnTo>
                  <a:lnTo>
                    <a:pt x="774896" y="132948"/>
                  </a:lnTo>
                  <a:lnTo>
                    <a:pt x="742662" y="103651"/>
                  </a:lnTo>
                  <a:lnTo>
                    <a:pt x="707717" y="77521"/>
                  </a:lnTo>
                  <a:lnTo>
                    <a:pt x="670291" y="54785"/>
                  </a:lnTo>
                  <a:lnTo>
                    <a:pt x="630612" y="35670"/>
                  </a:lnTo>
                  <a:lnTo>
                    <a:pt x="588907" y="20407"/>
                  </a:lnTo>
                  <a:lnTo>
                    <a:pt x="545405" y="9221"/>
                  </a:lnTo>
                  <a:lnTo>
                    <a:pt x="500334" y="2343"/>
                  </a:lnTo>
                  <a:lnTo>
                    <a:pt x="453923" y="0"/>
                  </a:lnTo>
                  <a:lnTo>
                    <a:pt x="407511" y="2343"/>
                  </a:lnTo>
                  <a:lnTo>
                    <a:pt x="362441" y="9221"/>
                  </a:lnTo>
                  <a:lnTo>
                    <a:pt x="318939" y="20407"/>
                  </a:lnTo>
                  <a:lnTo>
                    <a:pt x="277234" y="35670"/>
                  </a:lnTo>
                  <a:lnTo>
                    <a:pt x="237555" y="54785"/>
                  </a:lnTo>
                  <a:lnTo>
                    <a:pt x="200129" y="77521"/>
                  </a:lnTo>
                  <a:lnTo>
                    <a:pt x="165184" y="103651"/>
                  </a:lnTo>
                  <a:lnTo>
                    <a:pt x="132949" y="132948"/>
                  </a:lnTo>
                  <a:lnTo>
                    <a:pt x="103653" y="165182"/>
                  </a:lnTo>
                  <a:lnTo>
                    <a:pt x="77522" y="200126"/>
                  </a:lnTo>
                  <a:lnTo>
                    <a:pt x="54785" y="237551"/>
                  </a:lnTo>
                  <a:lnTo>
                    <a:pt x="35671" y="277229"/>
                  </a:lnTo>
                  <a:lnTo>
                    <a:pt x="20407" y="318932"/>
                  </a:lnTo>
                  <a:lnTo>
                    <a:pt x="9221" y="362432"/>
                  </a:lnTo>
                  <a:lnTo>
                    <a:pt x="2343" y="407501"/>
                  </a:lnTo>
                  <a:lnTo>
                    <a:pt x="0" y="453910"/>
                  </a:lnTo>
                  <a:lnTo>
                    <a:pt x="2343" y="500322"/>
                  </a:lnTo>
                  <a:lnTo>
                    <a:pt x="9221" y="545392"/>
                  </a:lnTo>
                  <a:lnTo>
                    <a:pt x="20407" y="588894"/>
                  </a:lnTo>
                  <a:lnTo>
                    <a:pt x="35671" y="630599"/>
                  </a:lnTo>
                  <a:lnTo>
                    <a:pt x="54785" y="670278"/>
                  </a:lnTo>
                  <a:lnTo>
                    <a:pt x="77522" y="707704"/>
                  </a:lnTo>
                  <a:lnTo>
                    <a:pt x="103653" y="742649"/>
                  </a:lnTo>
                  <a:lnTo>
                    <a:pt x="132949" y="774884"/>
                  </a:lnTo>
                  <a:lnTo>
                    <a:pt x="165184" y="804181"/>
                  </a:lnTo>
                  <a:lnTo>
                    <a:pt x="200129" y="830311"/>
                  </a:lnTo>
                  <a:lnTo>
                    <a:pt x="237555" y="853048"/>
                  </a:lnTo>
                  <a:lnTo>
                    <a:pt x="277234" y="872162"/>
                  </a:lnTo>
                  <a:lnTo>
                    <a:pt x="318939" y="887426"/>
                  </a:lnTo>
                  <a:lnTo>
                    <a:pt x="362441" y="898612"/>
                  </a:lnTo>
                  <a:lnTo>
                    <a:pt x="407511" y="905490"/>
                  </a:lnTo>
                  <a:lnTo>
                    <a:pt x="453923" y="907834"/>
                  </a:lnTo>
                  <a:close/>
                </a:path>
              </a:pathLst>
            </a:custGeom>
            <a:ln w="147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03" name="object 38">
              <a:extLst>
                <a:ext uri="{FF2B5EF4-FFF2-40B4-BE49-F238E27FC236}">
                  <a16:creationId xmlns:a16="http://schemas.microsoft.com/office/drawing/2014/main" id="{8CA81E64-FCAC-43BD-1188-9DE6BD916A13}"/>
                </a:ext>
              </a:extLst>
            </p:cNvPr>
            <p:cNvSpPr/>
            <p:nvPr/>
          </p:nvSpPr>
          <p:spPr>
            <a:xfrm>
              <a:off x="4639335" y="2314554"/>
              <a:ext cx="3075940" cy="809413"/>
            </a:xfrm>
            <a:custGeom>
              <a:avLst/>
              <a:gdLst/>
              <a:ahLst/>
              <a:cxnLst/>
              <a:rect l="l" t="t" r="r" b="b"/>
              <a:pathLst>
                <a:path w="2306954" h="607060">
                  <a:moveTo>
                    <a:pt x="0" y="606602"/>
                  </a:moveTo>
                  <a:lnTo>
                    <a:pt x="352806" y="0"/>
                  </a:lnTo>
                  <a:lnTo>
                    <a:pt x="2306815" y="0"/>
                  </a:lnTo>
                </a:path>
              </a:pathLst>
            </a:custGeom>
            <a:ln w="3175">
              <a:solidFill>
                <a:srgbClr val="405565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04" name="object 39">
              <a:extLst>
                <a:ext uri="{FF2B5EF4-FFF2-40B4-BE49-F238E27FC236}">
                  <a16:creationId xmlns:a16="http://schemas.microsoft.com/office/drawing/2014/main" id="{A1489D84-818B-DA19-D18A-FD4630D7F6BC}"/>
                </a:ext>
              </a:extLst>
            </p:cNvPr>
            <p:cNvSpPr/>
            <p:nvPr/>
          </p:nvSpPr>
          <p:spPr>
            <a:xfrm>
              <a:off x="5042537" y="1615873"/>
              <a:ext cx="6240780" cy="547793"/>
            </a:xfrm>
            <a:custGeom>
              <a:avLst/>
              <a:gdLst/>
              <a:ahLst/>
              <a:cxnLst/>
              <a:rect l="l" t="t" r="r" b="b"/>
              <a:pathLst>
                <a:path w="4680584" h="410844">
                  <a:moveTo>
                    <a:pt x="0" y="410616"/>
                  </a:moveTo>
                  <a:lnTo>
                    <a:pt x="210172" y="0"/>
                  </a:lnTo>
                  <a:lnTo>
                    <a:pt x="4680000" y="0"/>
                  </a:lnTo>
                </a:path>
              </a:pathLst>
            </a:custGeom>
            <a:ln w="12700">
              <a:solidFill>
                <a:srgbClr val="F36F21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05" name="object 40">
              <a:extLst>
                <a:ext uri="{FF2B5EF4-FFF2-40B4-BE49-F238E27FC236}">
                  <a16:creationId xmlns:a16="http://schemas.microsoft.com/office/drawing/2014/main" id="{CAA6DB74-62BE-2F95-2372-AA10E55D0613}"/>
                </a:ext>
              </a:extLst>
            </p:cNvPr>
            <p:cNvSpPr/>
            <p:nvPr/>
          </p:nvSpPr>
          <p:spPr>
            <a:xfrm>
              <a:off x="626529" y="2314563"/>
              <a:ext cx="3348567" cy="1003300"/>
            </a:xfrm>
            <a:custGeom>
              <a:avLst/>
              <a:gdLst/>
              <a:ahLst/>
              <a:cxnLst/>
              <a:rect l="l" t="t" r="r" b="b"/>
              <a:pathLst>
                <a:path w="2511425" h="752475">
                  <a:moveTo>
                    <a:pt x="2511005" y="752398"/>
                  </a:moveTo>
                  <a:lnTo>
                    <a:pt x="2084006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05565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06" name="object 41">
              <a:extLst>
                <a:ext uri="{FF2B5EF4-FFF2-40B4-BE49-F238E27FC236}">
                  <a16:creationId xmlns:a16="http://schemas.microsoft.com/office/drawing/2014/main" id="{2ABFC57B-48FE-E21D-3C2F-B89BFDDABFAB}"/>
                </a:ext>
              </a:extLst>
            </p:cNvPr>
            <p:cNvSpPr/>
            <p:nvPr/>
          </p:nvSpPr>
          <p:spPr>
            <a:xfrm>
              <a:off x="4994536" y="4284964"/>
              <a:ext cx="2721185" cy="496993"/>
            </a:xfrm>
            <a:custGeom>
              <a:avLst/>
              <a:gdLst/>
              <a:ahLst/>
              <a:cxnLst/>
              <a:rect l="l" t="t" r="r" b="b"/>
              <a:pathLst>
                <a:path w="2040889" h="372745">
                  <a:moveTo>
                    <a:pt x="0" y="0"/>
                  </a:moveTo>
                  <a:lnTo>
                    <a:pt x="540004" y="372592"/>
                  </a:lnTo>
                  <a:lnTo>
                    <a:pt x="2040420" y="372592"/>
                  </a:lnTo>
                </a:path>
              </a:pathLst>
            </a:custGeom>
            <a:ln w="3175">
              <a:solidFill>
                <a:srgbClr val="405565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07" name="object 42">
              <a:extLst>
                <a:ext uri="{FF2B5EF4-FFF2-40B4-BE49-F238E27FC236}">
                  <a16:creationId xmlns:a16="http://schemas.microsoft.com/office/drawing/2014/main" id="{1AB9458E-215B-6771-0399-9C85742585EA}"/>
                </a:ext>
              </a:extLst>
            </p:cNvPr>
            <p:cNvSpPr/>
            <p:nvPr/>
          </p:nvSpPr>
          <p:spPr>
            <a:xfrm>
              <a:off x="626529" y="4253757"/>
              <a:ext cx="2880360" cy="528320"/>
            </a:xfrm>
            <a:custGeom>
              <a:avLst/>
              <a:gdLst/>
              <a:ahLst/>
              <a:cxnLst/>
              <a:rect l="l" t="t" r="r" b="b"/>
              <a:pathLst>
                <a:path w="2160270" h="396239">
                  <a:moveTo>
                    <a:pt x="2160003" y="0"/>
                  </a:moveTo>
                  <a:lnTo>
                    <a:pt x="1500416" y="395998"/>
                  </a:lnTo>
                  <a:lnTo>
                    <a:pt x="0" y="395998"/>
                  </a:lnTo>
                </a:path>
              </a:pathLst>
            </a:custGeom>
            <a:ln w="3175">
              <a:solidFill>
                <a:srgbClr val="405565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08" name="object 43">
              <a:extLst>
                <a:ext uri="{FF2B5EF4-FFF2-40B4-BE49-F238E27FC236}">
                  <a16:creationId xmlns:a16="http://schemas.microsoft.com/office/drawing/2014/main" id="{F5C413B4-A37A-E007-20CA-E605188ED558}"/>
                </a:ext>
              </a:extLst>
            </p:cNvPr>
            <p:cNvSpPr/>
            <p:nvPr/>
          </p:nvSpPr>
          <p:spPr>
            <a:xfrm>
              <a:off x="4670534" y="4877762"/>
              <a:ext cx="3044613" cy="1116753"/>
            </a:xfrm>
            <a:custGeom>
              <a:avLst/>
              <a:gdLst/>
              <a:ahLst/>
              <a:cxnLst/>
              <a:rect l="l" t="t" r="r" b="b"/>
              <a:pathLst>
                <a:path w="2283460" h="837564">
                  <a:moveTo>
                    <a:pt x="0" y="0"/>
                  </a:moveTo>
                  <a:lnTo>
                    <a:pt x="351002" y="837006"/>
                  </a:lnTo>
                  <a:lnTo>
                    <a:pt x="2283421" y="837006"/>
                  </a:lnTo>
                </a:path>
              </a:pathLst>
            </a:custGeom>
            <a:ln w="3175">
              <a:solidFill>
                <a:srgbClr val="405565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09" name="object 44">
              <a:extLst>
                <a:ext uri="{FF2B5EF4-FFF2-40B4-BE49-F238E27FC236}">
                  <a16:creationId xmlns:a16="http://schemas.microsoft.com/office/drawing/2014/main" id="{EEE0F1CA-2AFC-2993-EED6-49D66148F99B}"/>
                </a:ext>
              </a:extLst>
            </p:cNvPr>
            <p:cNvSpPr/>
            <p:nvPr/>
          </p:nvSpPr>
          <p:spPr>
            <a:xfrm>
              <a:off x="626530" y="4877762"/>
              <a:ext cx="3262207" cy="1116753"/>
            </a:xfrm>
            <a:custGeom>
              <a:avLst/>
              <a:gdLst/>
              <a:ahLst/>
              <a:cxnLst/>
              <a:rect l="l" t="t" r="r" b="b"/>
              <a:pathLst>
                <a:path w="2446655" h="837564">
                  <a:moveTo>
                    <a:pt x="2446540" y="0"/>
                  </a:moveTo>
                  <a:lnTo>
                    <a:pt x="2095538" y="837006"/>
                  </a:lnTo>
                  <a:lnTo>
                    <a:pt x="0" y="837006"/>
                  </a:lnTo>
                </a:path>
              </a:pathLst>
            </a:custGeom>
            <a:ln w="3175">
              <a:solidFill>
                <a:srgbClr val="405565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10" name="object 45">
              <a:extLst>
                <a:ext uri="{FF2B5EF4-FFF2-40B4-BE49-F238E27FC236}">
                  <a16:creationId xmlns:a16="http://schemas.microsoft.com/office/drawing/2014/main" id="{6867B2A3-B149-B85F-1571-9AA68D17375E}"/>
                </a:ext>
              </a:extLst>
            </p:cNvPr>
            <p:cNvSpPr/>
            <p:nvPr/>
          </p:nvSpPr>
          <p:spPr>
            <a:xfrm>
              <a:off x="5954533" y="3327079"/>
              <a:ext cx="1761067" cy="0"/>
            </a:xfrm>
            <a:custGeom>
              <a:avLst/>
              <a:gdLst/>
              <a:ahLst/>
              <a:cxnLst/>
              <a:rect l="l" t="t" r="r" b="b"/>
              <a:pathLst>
                <a:path w="1320800">
                  <a:moveTo>
                    <a:pt x="0" y="0"/>
                  </a:moveTo>
                  <a:lnTo>
                    <a:pt x="1320419" y="0"/>
                  </a:lnTo>
                </a:path>
              </a:pathLst>
            </a:custGeom>
            <a:ln w="3175">
              <a:solidFill>
                <a:srgbClr val="405565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  <p:sp>
          <p:nvSpPr>
            <p:cNvPr id="111" name="object 46">
              <a:extLst>
                <a:ext uri="{FF2B5EF4-FFF2-40B4-BE49-F238E27FC236}">
                  <a16:creationId xmlns:a16="http://schemas.microsoft.com/office/drawing/2014/main" id="{25E49EEC-3FFC-D524-BCB7-E9FC18F70469}"/>
                </a:ext>
              </a:extLst>
            </p:cNvPr>
            <p:cNvSpPr/>
            <p:nvPr/>
          </p:nvSpPr>
          <p:spPr>
            <a:xfrm>
              <a:off x="626535" y="3648680"/>
              <a:ext cx="2736427" cy="0"/>
            </a:xfrm>
            <a:custGeom>
              <a:avLst/>
              <a:gdLst/>
              <a:ahLst/>
              <a:cxnLst/>
              <a:rect l="l" t="t" r="r" b="b"/>
              <a:pathLst>
                <a:path w="2052320">
                  <a:moveTo>
                    <a:pt x="0" y="0"/>
                  </a:moveTo>
                  <a:lnTo>
                    <a:pt x="2052002" y="0"/>
                  </a:lnTo>
                </a:path>
              </a:pathLst>
            </a:custGeom>
            <a:ln w="3175">
              <a:solidFill>
                <a:srgbClr val="405565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22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6A8C09C-46A2-7D6C-C289-89619F4D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Dữ liệu SMART 2017 – 2019</a:t>
            </a:r>
          </a:p>
        </p:txBody>
      </p:sp>
      <p:pic>
        <p:nvPicPr>
          <p:cNvPr id="27651" name="Content Placeholder 2">
            <a:extLst>
              <a:ext uri="{FF2B5EF4-FFF2-40B4-BE49-F238E27FC236}">
                <a16:creationId xmlns:a16="http://schemas.microsoft.com/office/drawing/2014/main" id="{214CE0D0-43AE-8B3A-3C24-C4AF7ECFB0F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258" y="1123387"/>
            <a:ext cx="11672047" cy="5218113"/>
          </a:xfr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872CA0A-54F0-849D-19CF-200875B142D3}"/>
              </a:ext>
            </a:extLst>
          </p:cNvPr>
          <p:cNvSpPr/>
          <p:nvPr/>
        </p:nvSpPr>
        <p:spPr>
          <a:xfrm>
            <a:off x="259695" y="3105333"/>
            <a:ext cx="11672610" cy="783761"/>
          </a:xfrm>
          <a:prstGeom prst="frame">
            <a:avLst>
              <a:gd name="adj1" fmla="val 81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3F2800-5CFF-4A03-854B-A48C3DCB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56" y="256682"/>
            <a:ext cx="11103951" cy="388681"/>
          </a:xfrm>
        </p:spPr>
        <p:txBody>
          <a:bodyPr>
            <a:noAutofit/>
          </a:bodyPr>
          <a:lstStyle/>
          <a:p>
            <a:pPr algn="ctr"/>
            <a:r>
              <a:rPr lang="en-US"/>
              <a:t>Báo cáo giám sát kháng kháng sinh tại Việt Nam 2020</a:t>
            </a:r>
            <a:endParaRPr lang="en-US" dirty="0"/>
          </a:p>
        </p:txBody>
      </p:sp>
      <p:pic>
        <p:nvPicPr>
          <p:cNvPr id="5" name="Picture 4" descr="A white cover with hexagons with icons&#10;&#10;Description automatically generated">
            <a:extLst>
              <a:ext uri="{FF2B5EF4-FFF2-40B4-BE49-F238E27FC236}">
                <a16:creationId xmlns:a16="http://schemas.microsoft.com/office/drawing/2014/main" id="{A8F589B0-0A7B-1F46-5A65-F490101B8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24" y="1099618"/>
            <a:ext cx="3902634" cy="52384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 descr="A map of vietnam with red squares and black text&#10;&#10;Description automatically generated">
            <a:extLst>
              <a:ext uri="{FF2B5EF4-FFF2-40B4-BE49-F238E27FC236}">
                <a16:creationId xmlns:a16="http://schemas.microsoft.com/office/drawing/2014/main" id="{6AC535C2-184A-A9CD-CF2E-32B6100EF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631" y="1059044"/>
            <a:ext cx="6549495" cy="4993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908B0C-639B-4545-4FD8-94E00E34F989}"/>
              </a:ext>
            </a:extLst>
          </p:cNvPr>
          <p:cNvSpPr/>
          <p:nvPr/>
        </p:nvSpPr>
        <p:spPr>
          <a:xfrm>
            <a:off x="671724" y="6466715"/>
            <a:ext cx="618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cáo giám sát kháng kháng sinh năm 2020 Của Bộ Y Tế, Công Bố Tháng 11/2023 </a:t>
            </a:r>
            <a:endParaRPr lang="en-US" sz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2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358A0-DD69-8772-9635-3E2EC8D31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A43212-AD7E-31D6-4507-5020CD965EA7}"/>
              </a:ext>
            </a:extLst>
          </p:cNvPr>
          <p:cNvGrpSpPr/>
          <p:nvPr/>
        </p:nvGrpSpPr>
        <p:grpSpPr>
          <a:xfrm>
            <a:off x="2553322" y="1466191"/>
            <a:ext cx="7270314" cy="4693216"/>
            <a:chOff x="2413000" y="1521522"/>
            <a:chExt cx="7270314" cy="46932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FB54AA-98B3-19A2-C5CB-190029548DDE}"/>
                </a:ext>
              </a:extLst>
            </p:cNvPr>
            <p:cNvGrpSpPr/>
            <p:nvPr/>
          </p:nvGrpSpPr>
          <p:grpSpPr>
            <a:xfrm>
              <a:off x="2413000" y="1521522"/>
              <a:ext cx="7270314" cy="4693216"/>
              <a:chOff x="2413000" y="942402"/>
              <a:chExt cx="7270314" cy="4693216"/>
            </a:xfrm>
          </p:grpSpPr>
          <p:pic>
            <p:nvPicPr>
              <p:cNvPr id="11" name="Picture 10" descr="A close-up of a name&#10;&#10;Description automatically generated">
                <a:extLst>
                  <a:ext uri="{FF2B5EF4-FFF2-40B4-BE49-F238E27FC236}">
                    <a16:creationId xmlns:a16="http://schemas.microsoft.com/office/drawing/2014/main" id="{C5F29E55-2493-FD52-81FB-97B8BEF7E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000" y="942402"/>
                <a:ext cx="7270314" cy="1182308"/>
              </a:xfrm>
              <a:prstGeom prst="rect">
                <a:avLst/>
              </a:prstGeom>
            </p:spPr>
          </p:pic>
          <p:pic>
            <p:nvPicPr>
              <p:cNvPr id="12" name="Picture 11" descr="A table with black text&#10;&#10;Description automatically generated">
                <a:extLst>
                  <a:ext uri="{FF2B5EF4-FFF2-40B4-BE49-F238E27FC236}">
                    <a16:creationId xmlns:a16="http://schemas.microsoft.com/office/drawing/2014/main" id="{10EA81C2-A325-9BEB-BC64-DEED1B61D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000" y="2034560"/>
                <a:ext cx="7255074" cy="3601058"/>
              </a:xfrm>
              <a:prstGeom prst="rect">
                <a:avLst/>
              </a:prstGeom>
            </p:spPr>
          </p:pic>
        </p:grp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81F22D25-1DCE-D9E7-8337-E50365F1F273}"/>
                </a:ext>
              </a:extLst>
            </p:cNvPr>
            <p:cNvSpPr/>
            <p:nvPr/>
          </p:nvSpPr>
          <p:spPr>
            <a:xfrm>
              <a:off x="2413000" y="2613680"/>
              <a:ext cx="7240560" cy="1072949"/>
            </a:xfrm>
            <a:prstGeom prst="frame">
              <a:avLst>
                <a:gd name="adj1" fmla="val 165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8F3CF3E-0246-43BC-0B48-DFB4C6060601}"/>
              </a:ext>
            </a:extLst>
          </p:cNvPr>
          <p:cNvSpPr txBox="1"/>
          <p:nvPr/>
        </p:nvSpPr>
        <p:spPr>
          <a:xfrm>
            <a:off x="1353141" y="1113256"/>
            <a:ext cx="962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Tỷ lệ % của 10 loài vi khuẩn gây bệnh thường gặp </a:t>
            </a:r>
            <a:r>
              <a:rPr lang="vi-VN" sz="18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nhất </a:t>
            </a:r>
            <a:r>
              <a:rPr lang="en-US" sz="18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>
                <a:effectLst/>
                <a:latin typeface="TimesNewRomanPSMT"/>
              </a:rPr>
              <a:t>(</a:t>
            </a:r>
            <a:r>
              <a:rPr lang="vi-VN" sz="1800" dirty="0">
                <a:effectLst/>
                <a:latin typeface="TimesNewRomanPSMT"/>
              </a:rPr>
              <a:t>n=69.715) </a:t>
            </a:r>
            <a:endParaRPr lang="vi-VN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D27127-B3FE-DCDD-D6C7-8A70B1676401}"/>
              </a:ext>
            </a:extLst>
          </p:cNvPr>
          <p:cNvSpPr/>
          <p:nvPr/>
        </p:nvSpPr>
        <p:spPr>
          <a:xfrm>
            <a:off x="447583" y="6416519"/>
            <a:ext cx="6186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cáo giám sát kháng kháng sinh năm 2020 Của Bộ Y Tế, Công Bố Tháng 11/2023 </a:t>
            </a:r>
            <a:endParaRPr lang="en-US" sz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F5C4C6-F08A-9AC8-ACD5-68F24ABC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302981"/>
            <a:ext cx="10907182" cy="388681"/>
          </a:xfrm>
        </p:spPr>
        <p:txBody>
          <a:bodyPr/>
          <a:lstStyle/>
          <a:p>
            <a:r>
              <a:rPr lang="en-US"/>
              <a:t>Báo cáo giám sát kháng kháng sinh tại Việt Nam 2020</a:t>
            </a:r>
          </a:p>
        </p:txBody>
      </p:sp>
    </p:spTree>
    <p:extLst>
      <p:ext uri="{BB962C8B-B14F-4D97-AF65-F5344CB8AC3E}">
        <p14:creationId xmlns:p14="http://schemas.microsoft.com/office/powerpoint/2010/main" val="2650566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08*261"/>
  <p:tag name="TABLE_ENDDRAG_RECT" val="85*194*808*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18*138"/>
  <p:tag name="TABLE_ENDDRAG_RECT" val="275*56*618*1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08*261"/>
  <p:tag name="TABLE_ENDDRAG_RECT" val="85*194*808*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18*138"/>
  <p:tag name="TABLE_ENDDRAG_RECT" val="275*56*618*1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3724</Words>
  <Application>Microsoft Office PowerPoint</Application>
  <PresentationFormat>Màn hình rộng</PresentationFormat>
  <Paragraphs>497</Paragraphs>
  <Slides>45</Slides>
  <Notes>14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45</vt:i4>
      </vt:variant>
    </vt:vector>
  </HeadingPairs>
  <TitlesOfParts>
    <vt:vector size="46" baseType="lpstr">
      <vt:lpstr>Office Theme</vt:lpstr>
      <vt:lpstr>TIẾP CẬN SỚM VÀ PHÙ HỢP  TRONG ĐIỀU TRỊ NHIỄM KHUẨN  GRAM ÂM KHÁNG CARBAPENEM</vt:lpstr>
      <vt:lpstr>DISCLAIMER</vt:lpstr>
      <vt:lpstr>NỘI DUNG</vt:lpstr>
      <vt:lpstr>Vi khuẩn gram âm đa kháng</vt:lpstr>
      <vt:lpstr>TỔNG QUAN</vt:lpstr>
      <vt:lpstr>Bản trình bày PowerPoint</vt:lpstr>
      <vt:lpstr>Dữ liệu SMART 2017 – 2019</vt:lpstr>
      <vt:lpstr>Báo cáo giám sát kháng kháng sinh tại Việt Nam 2020</vt:lpstr>
      <vt:lpstr>Báo cáo giám sát kháng kháng sinh tại Việt Nam 2020</vt:lpstr>
      <vt:lpstr>Báo cáo giám sát kháng kháng sinh tại Việt Nam 2020</vt:lpstr>
      <vt:lpstr>Bản trình bày PowerPoint</vt:lpstr>
      <vt:lpstr>Phân bố vi khuẩn tại khoa ICU năm 2023</vt:lpstr>
      <vt:lpstr>Tỉ lệ (%) đề kháng kháng sinh của E. coli tại ICU 2023 (n=59)</vt:lpstr>
      <vt:lpstr>Tỉ lệ (%) đề kháng kháng sinh của K. pneumoniae tại ICU 2023 (n=282)</vt:lpstr>
      <vt:lpstr>Tỉ lệ (%) đề kháng kháng sinh của P. aeruginosa tại ICU 2023 (n=214)</vt:lpstr>
      <vt:lpstr>Tỉ lệ (%) đề kháng kháng sinh của A. baumannii tại ICU năm 2023 (n=471)</vt:lpstr>
      <vt:lpstr>ĐỊNH NGHĨA KHÁNG THUỐC</vt:lpstr>
      <vt:lpstr>CƠ CHẾ ĐỀ KHÁNG KHÁNG SINH</vt:lpstr>
      <vt:lpstr>ENTEROBACTERALES Klebsiella spp, Escherichia coli, Yersinia pestis, Salmonella, Shigella</vt:lpstr>
      <vt:lpstr>CƠ CHẾ KHÁNG THUỐC CRE</vt:lpstr>
      <vt:lpstr>Bản trình bày PowerPoint</vt:lpstr>
      <vt:lpstr>CƠ CHẾ KHÁNG THUỐC CỦA PSEUDOMONAS VỚI DTR</vt:lpstr>
      <vt:lpstr>Sự khác biệt về cơ chế đề kháng Carbapenem của Pseudomonas tại Việt Nam</vt:lpstr>
      <vt:lpstr>Sự khác biệt về cơ chế đề kháng Carbapenem của Pseudomonas tại Việt Nam</vt:lpstr>
      <vt:lpstr>CARBAPENEM-RESISTANT ACINETOBACTER BAUMANNII CRAB</vt:lpstr>
      <vt:lpstr>KHÁNG SINH CŨ ĐIỀU TRỊ VI KHUẨN GRAM ÂM ĐA KHÁNG</vt:lpstr>
      <vt:lpstr>KHÁNG SINH MỚI ĐIỀU TRỊ KHUẨN GRAM ÂM ĐA KHÁNG</vt:lpstr>
      <vt:lpstr>PHỔ TÁC DỤNG KHÁNG SINH MỚI THEO KIỂU GENE</vt:lpstr>
      <vt:lpstr>Bản trình bày PowerPoint</vt:lpstr>
      <vt:lpstr>LỰA CHỌN KHÁNG SINH ĐIỀU TRỊ</vt:lpstr>
      <vt:lpstr>PHÁC ĐỒ ĐIỀU TRỊ CRE</vt:lpstr>
      <vt:lpstr>PHÁC ĐỒ ĐIỀU TRỊ CRE</vt:lpstr>
      <vt:lpstr>PHÁC ĐỒ ĐIỀU TRỊ PSEUDOMONAS VỚI DTR</vt:lpstr>
      <vt:lpstr>PHÁT ĐỒ ĐIỀU TRỊ CRAB</vt:lpstr>
      <vt:lpstr>Đặc điểm kiểu gene mã hoá carbapenemase ở các chủng CRE năm 2024 (n = 107)</vt:lpstr>
      <vt:lpstr>Bản trình bày PowerPoint</vt:lpstr>
      <vt:lpstr>PHỔ TÁC DỤNG KHÁNG SINH MỚI THEO KIỂU GENE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ĐIỀU TRỊ GENE NHÓM B (MBLs)</vt:lpstr>
      <vt:lpstr>KẾT LUẬN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Nguyen, Hoang Huy</cp:lastModifiedBy>
  <cp:revision>53</cp:revision>
  <dcterms:created xsi:type="dcterms:W3CDTF">2024-10-09T10:01:34Z</dcterms:created>
  <dcterms:modified xsi:type="dcterms:W3CDTF">2025-09-19T07:10:54Z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6f01b5-c24b-4fa8-8e8f-cee31f47fe31_Enabled">
    <vt:lpwstr>true</vt:lpwstr>
  </property>
  <property fmtid="{D5CDD505-2E9C-101B-9397-08002B2CF9AE}" pid="3" name="MSIP_Label_fa6f01b5-c24b-4fa8-8e8f-cee31f47fe31_SetDate">
    <vt:lpwstr>2024-10-09T10:12:47Z</vt:lpwstr>
  </property>
  <property fmtid="{D5CDD505-2E9C-101B-9397-08002B2CF9AE}" pid="4" name="MSIP_Label_fa6f01b5-c24b-4fa8-8e8f-cee31f47fe31_Method">
    <vt:lpwstr>Privileged</vt:lpwstr>
  </property>
  <property fmtid="{D5CDD505-2E9C-101B-9397-08002B2CF9AE}" pid="5" name="MSIP_Label_fa6f01b5-c24b-4fa8-8e8f-cee31f47fe31_Name">
    <vt:lpwstr>fa6f01b5-c24b-4fa8-8e8f-cee31f47fe31</vt:lpwstr>
  </property>
  <property fmtid="{D5CDD505-2E9C-101B-9397-08002B2CF9AE}" pid="6" name="MSIP_Label_fa6f01b5-c24b-4fa8-8e8f-cee31f47fe31_SiteId">
    <vt:lpwstr>7a916015-20ae-4ad1-9170-eefd915e9272</vt:lpwstr>
  </property>
  <property fmtid="{D5CDD505-2E9C-101B-9397-08002B2CF9AE}" pid="7" name="MSIP_Label_fa6f01b5-c24b-4fa8-8e8f-cee31f47fe31_ActionId">
    <vt:lpwstr>30159d69-ea8f-4f78-af3d-5bc9fe31e89a</vt:lpwstr>
  </property>
  <property fmtid="{D5CDD505-2E9C-101B-9397-08002B2CF9AE}" pid="8" name="MSIP_Label_fa6f01b5-c24b-4fa8-8e8f-cee31f47fe31_ContentBits">
    <vt:lpwstr>0</vt:lpwstr>
  </property>
</Properties>
</file>